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0" d="100"/>
          <a:sy n="50" d="100"/>
        </p:scale>
        <p:origin x="1344" y="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551065276"/>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270000" y="1638300"/>
            <a:ext cx="10464800" cy="3302000"/>
          </a:xfrm>
          <a:prstGeom prst="rect">
            <a:avLst/>
          </a:prstGeom>
        </p:spPr>
        <p:txBody>
          <a:bodyPr anchor="b"/>
          <a:lstStyle/>
          <a:p>
            <a:r>
              <a:t>Title Text</a:t>
            </a:r>
          </a:p>
        </p:txBody>
      </p:sp>
      <p:sp>
        <p:nvSpPr>
          <p:cNvPr id="12" name="Body Level One…"/>
          <p:cNvSpPr txBox="1">
            <a:spLocks noGrp="1"/>
          </p:cNvSpPr>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vl1pPr>
            <a:lvl2pPr marL="0" indent="228600" algn="ctr">
              <a:spcBef>
                <a:spcPts val="0"/>
              </a:spcBef>
              <a:buSzTx/>
              <a:buNone/>
              <a:defRPr sz="3700"/>
            </a:lvl2pPr>
            <a:lvl3pPr marL="0" indent="457200" algn="ctr">
              <a:spcBef>
                <a:spcPts val="0"/>
              </a:spcBef>
              <a:buSzTx/>
              <a:buNone/>
              <a:defRPr sz="3700"/>
            </a:lvl3pPr>
            <a:lvl4pPr marL="0" indent="685800" algn="ctr">
              <a:spcBef>
                <a:spcPts val="0"/>
              </a:spcBef>
              <a:buSzTx/>
              <a:buNone/>
              <a:defRPr sz="3700"/>
            </a:lvl4pPr>
            <a:lvl5pPr marL="0" indent="914400" algn="ctr">
              <a:spcBef>
                <a:spcPts val="0"/>
              </a:spcBef>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1270000" y="6362700"/>
            <a:ext cx="10464800" cy="461366"/>
          </a:xfrm>
          <a:prstGeom prst="rect">
            <a:avLst/>
          </a:prstGeom>
        </p:spPr>
        <p:txBody>
          <a:bodyPr anchor="t">
            <a:spAutoFit/>
          </a:bodyPr>
          <a:lstStyle>
            <a:lvl1pPr marL="0" indent="0" algn="ctr">
              <a:spcBef>
                <a:spcPts val="0"/>
              </a:spcBef>
              <a:buSzTx/>
              <a:buNone/>
              <a:defRPr sz="2400" i="1"/>
            </a:lvl1pPr>
          </a:lstStyle>
          <a:p>
            <a:r>
              <a:t>–Johnny Appleseed</a:t>
            </a:r>
          </a:p>
        </p:txBody>
      </p:sp>
      <p:sp>
        <p:nvSpPr>
          <p:cNvPr id="94" name="“Type a quote here.”"/>
          <p:cNvSpPr txBox="1">
            <a:spLocks noGrp="1"/>
          </p:cNvSpPr>
          <p:nvPr>
            <p:ph type="body" sz="quarter" idx="14"/>
          </p:nvPr>
        </p:nvSpPr>
        <p:spPr>
          <a:xfrm>
            <a:off x="1270000" y="4267112"/>
            <a:ext cx="10464800" cy="609776"/>
          </a:xfrm>
          <a:prstGeom prst="rect">
            <a:avLst/>
          </a:prstGeom>
        </p:spPr>
        <p:txBody>
          <a:bodyPr>
            <a:spAutoFit/>
          </a:bodyPr>
          <a:lstStyle>
            <a:lvl1pPr marL="0" indent="0" algn="ctr">
              <a:spcBef>
                <a:spcPts val="0"/>
              </a:spcBef>
              <a:buSzTx/>
              <a:buNone/>
              <a:defRPr sz="3400">
                <a:latin typeface="+mn-lt"/>
                <a:ea typeface="+mn-ea"/>
                <a:cs typeface="+mn-cs"/>
                <a:sym typeface="Helvetica Neue Medium"/>
              </a:defRPr>
            </a:lvl1pPr>
          </a:lstStyle>
          <a:p>
            <a:r>
              <a:t>“Type a quote here.” </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1625600" y="673100"/>
            <a:ext cx="9753600" cy="5905500"/>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1270000" y="6718300"/>
            <a:ext cx="10464800" cy="1422400"/>
          </a:xfrm>
          <a:prstGeom prst="rect">
            <a:avLst/>
          </a:prstGeom>
        </p:spPr>
        <p:txBody>
          <a:bodyPr anchor="b"/>
          <a:lstStyle/>
          <a:p>
            <a:r>
              <a:t>Title Text</a:t>
            </a:r>
          </a:p>
        </p:txBody>
      </p:sp>
      <p:sp>
        <p:nvSpPr>
          <p:cNvPr id="22" name="Body Level One…"/>
          <p:cNvSpPr txBox="1">
            <a:spLocks noGrp="1"/>
          </p:cNvSpPr>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228600" algn="ctr">
              <a:spcBef>
                <a:spcPts val="0"/>
              </a:spcBef>
              <a:buSzTx/>
              <a:buNone/>
              <a:defRPr sz="3700"/>
            </a:lvl2pPr>
            <a:lvl3pPr marL="0" indent="457200" algn="ctr">
              <a:spcBef>
                <a:spcPts val="0"/>
              </a:spcBef>
              <a:buSzTx/>
              <a:buNone/>
              <a:defRPr sz="3700"/>
            </a:lvl3pPr>
            <a:lvl4pPr marL="0" indent="685800" algn="ctr">
              <a:spcBef>
                <a:spcPts val="0"/>
              </a:spcBef>
              <a:buSzTx/>
              <a:buNone/>
              <a:defRPr sz="3700"/>
            </a:lvl4pPr>
            <a:lvl5pPr marL="0" indent="914400" algn="ctr">
              <a:spcBef>
                <a:spcPts val="0"/>
              </a:spcBef>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270000" y="3225800"/>
            <a:ext cx="10464800" cy="3302000"/>
          </a:xfrm>
          <a:prstGeom prst="rect">
            <a:avLst/>
          </a:prstGeom>
        </p:spPr>
        <p:txBody>
          <a:bodyP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sz="half" idx="13"/>
          </p:nvPr>
        </p:nvSpPr>
        <p:spPr>
          <a:xfrm>
            <a:off x="6718300" y="635000"/>
            <a:ext cx="5334000" cy="8216900"/>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Body Level One…"/>
          <p:cNvSpPr txBox="1">
            <a:spLocks noGrp="1"/>
          </p:cNvSpPr>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228600" algn="ctr">
              <a:spcBef>
                <a:spcPts val="0"/>
              </a:spcBef>
              <a:buSzTx/>
              <a:buNone/>
              <a:defRPr sz="3700"/>
            </a:lvl2pPr>
            <a:lvl3pPr marL="0" indent="457200" algn="ctr">
              <a:spcBef>
                <a:spcPts val="0"/>
              </a:spcBef>
              <a:buSzTx/>
              <a:buNone/>
              <a:defRPr sz="3700"/>
            </a:lvl3pPr>
            <a:lvl4pPr marL="0" indent="685800" algn="ctr">
              <a:spcBef>
                <a:spcPts val="0"/>
              </a:spcBef>
              <a:buSzTx/>
              <a:buNone/>
              <a:defRPr sz="3700"/>
            </a:lvl4pPr>
            <a:lvl5pPr marL="0" indent="914400" algn="ctr">
              <a:spcBef>
                <a:spcPts val="0"/>
              </a:spcBef>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6718300" y="2590800"/>
            <a:ext cx="5334000" cy="6286500"/>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6718300" y="5092700"/>
            <a:ext cx="5334000" cy="3771900"/>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6718300" y="889000"/>
            <a:ext cx="5334000" cy="3771900"/>
          </a:xfrm>
          <a:prstGeom prst="rect">
            <a:avLst/>
          </a:prstGeom>
        </p:spPr>
        <p:txBody>
          <a:bodyPr lIns="91439" tIns="45719" rIns="91439" bIns="45719" anchor="t">
            <a:noAutofit/>
          </a:bodyPr>
          <a:lstStyle/>
          <a:p>
            <a:endParaRPr/>
          </a:p>
        </p:txBody>
      </p:sp>
      <p:sp>
        <p:nvSpPr>
          <p:cNvPr id="85" name="Image"/>
          <p:cNvSpPr>
            <a:spLocks noGrp="1"/>
          </p:cNvSpPr>
          <p:nvPr>
            <p:ph type="pic" sz="half" idx="15"/>
          </p:nvPr>
        </p:nvSpPr>
        <p:spPr>
          <a:xfrm>
            <a:off x="952500" y="889000"/>
            <a:ext cx="5334000" cy="7975600"/>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sz="16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sz="320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1pPr>
      <a:lvl2pPr marL="0" marR="0" indent="2286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2pPr>
      <a:lvl3pPr marL="0" marR="0" indent="4572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3pPr>
      <a:lvl4pPr marL="0" marR="0" indent="6858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4pPr>
      <a:lvl5pPr marL="0" marR="0" indent="9144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5pPr>
      <a:lvl6pPr marL="0" marR="0" indent="11430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6pPr>
      <a:lvl7pPr marL="0" marR="0" indent="13716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7pPr>
      <a:lvl8pPr marL="0" marR="0" indent="16002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8pPr>
      <a:lvl9pPr marL="0" marR="0" indent="1828800" algn="ctr" defTabSz="584200"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8.xml"/><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hyperlink" Target="https://cs.stanford.edu/people/karpathy/convnetjs/demo/classify2d.html" TargetMode="Externa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hyperlink" Target="http://bair.berkeley.edu/blog/2017/12/30/yolo-attack/" TargetMode="External"/><Relationship Id="rId7" Type="http://schemas.openxmlformats.org/officeDocument/2006/relationships/hyperlink" Target="https://arxiv.org/pdf/1712.07107.pdf" TargetMode="External"/><Relationship Id="rId2" Type="http://schemas.openxmlformats.org/officeDocument/2006/relationships/hyperlink" Target="https://ml.berkeley.edu/blog/2018/01/10/adversarial-examples/" TargetMode="External"/><Relationship Id="rId1" Type="http://schemas.openxmlformats.org/officeDocument/2006/relationships/slideLayout" Target="../slideLayouts/slideLayout6.xml"/><Relationship Id="rId6" Type="http://schemas.openxmlformats.org/officeDocument/2006/relationships/hyperlink" Target="https://arxiv.org/pdf/1312.6199.pdf" TargetMode="External"/><Relationship Id="rId5" Type="http://schemas.openxmlformats.org/officeDocument/2006/relationships/hyperlink" Target="https://arxiv.org/pdf/1412.6572.pdf" TargetMode="External"/><Relationship Id="rId4" Type="http://schemas.openxmlformats.org/officeDocument/2006/relationships/hyperlink" Target="https://blog.openai.com/adversarial-example-research/"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ecurity Concerns in Machine Learning: Compromising the Integrity of Deep Learning Models"/>
          <p:cNvSpPr txBox="1">
            <a:spLocks noGrp="1"/>
          </p:cNvSpPr>
          <p:nvPr>
            <p:ph type="ctrTitle"/>
          </p:nvPr>
        </p:nvSpPr>
        <p:spPr>
          <a:prstGeom prst="rect">
            <a:avLst/>
          </a:prstGeom>
        </p:spPr>
        <p:txBody>
          <a:bodyPr>
            <a:normAutofit fontScale="90000"/>
          </a:bodyPr>
          <a:lstStyle>
            <a:lvl1pPr defTabSz="379729">
              <a:defRPr sz="5200"/>
            </a:lvl1pPr>
          </a:lstStyle>
          <a:p>
            <a:r>
              <a:rPr lang="en-US" dirty="0" smtClean="0"/>
              <a:t>“All is green with deep learning”</a:t>
            </a:r>
            <a:br>
              <a:rPr lang="en-US" dirty="0" smtClean="0"/>
            </a:br>
            <a:r>
              <a:rPr lang="en-US" dirty="0" smtClean="0"/>
              <a:t>Not Quite</a:t>
            </a:r>
            <a:br>
              <a:rPr lang="en-US" dirty="0" smtClean="0"/>
            </a:br>
            <a:r>
              <a:rPr lang="en-US" sz="2800" dirty="0"/>
              <a:t/>
            </a:r>
            <a:br>
              <a:rPr lang="en-US" sz="2800" dirty="0"/>
            </a:br>
            <a:r>
              <a:rPr lang="en-US" sz="2800" dirty="0" smtClean="0"/>
              <a:t>CASE STUDY : ADVERSERIAL EXAMPLES</a:t>
            </a:r>
            <a:br>
              <a:rPr lang="en-US" sz="2800" dirty="0" smtClean="0"/>
            </a:br>
            <a:r>
              <a:rPr lang="en-US" sz="2800" dirty="0"/>
              <a:t/>
            </a:r>
            <a:br>
              <a:rPr lang="en-US" sz="2800" dirty="0"/>
            </a:br>
            <a:endParaRPr dirty="0"/>
          </a:p>
        </p:txBody>
      </p:sp>
      <p:sp>
        <p:nvSpPr>
          <p:cNvPr id="120" name="Shubham Chaudhary…"/>
          <p:cNvSpPr txBox="1">
            <a:spLocks noGrp="1"/>
          </p:cNvSpPr>
          <p:nvPr>
            <p:ph type="subTitle" sz="quarter" idx="1"/>
          </p:nvPr>
        </p:nvSpPr>
        <p:spPr>
          <a:xfrm>
            <a:off x="1270000" y="5632450"/>
            <a:ext cx="10464800" cy="1130300"/>
          </a:xfrm>
          <a:prstGeom prst="rect">
            <a:avLst/>
          </a:prstGeom>
        </p:spPr>
        <p:txBody>
          <a:bodyPr>
            <a:normAutofit lnSpcReduction="10000"/>
          </a:bodyPr>
          <a:lstStyle/>
          <a:p>
            <a:pPr defTabSz="268731">
              <a:defRPr sz="1702"/>
            </a:pPr>
            <a:r>
              <a:rPr lang="en-US" dirty="0" smtClean="0"/>
              <a:t>Prateek Prince Thakur</a:t>
            </a:r>
            <a:endParaRPr dirty="0"/>
          </a:p>
          <a:p>
            <a:pPr defTabSz="268731">
              <a:defRPr sz="1702"/>
            </a:pPr>
            <a:r>
              <a:rPr smtClean="0"/>
              <a:t>140750</a:t>
            </a:r>
            <a:r>
              <a:rPr lang="en-US" smtClean="0"/>
              <a:t>40</a:t>
            </a:r>
            <a:endParaRPr dirty="0"/>
          </a:p>
          <a:p>
            <a:pPr defTabSz="268731">
              <a:defRPr sz="1702"/>
            </a:pPr>
            <a:r>
              <a:rPr dirty="0"/>
              <a:t>B.Tech Part-IV</a:t>
            </a:r>
          </a:p>
          <a:p>
            <a:pPr defTabSz="268731">
              <a:defRPr sz="1702"/>
            </a:pPr>
            <a:r>
              <a:rPr dirty="0"/>
              <a:t>Dept. of Computer Science and Engineering</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5" name="adversarial_img_2.png" descr="adversarial_img_2.png"/>
          <p:cNvPicPr>
            <a:picLocks noGrp="1" noChangeAspect="1"/>
          </p:cNvPicPr>
          <p:nvPr>
            <p:ph type="pic" idx="13"/>
          </p:nvPr>
        </p:nvPicPr>
        <p:blipFill>
          <a:blip r:embed="rId2">
            <a:extLst/>
          </a:blip>
          <a:srcRect/>
          <a:stretch>
            <a:fillRect/>
          </a:stretch>
        </p:blipFill>
        <p:spPr>
          <a:xfrm>
            <a:off x="875109" y="2063154"/>
            <a:ext cx="11254597" cy="5627299"/>
          </a:xfrm>
          <a:prstGeom prst="rect">
            <a:avLst/>
          </a:prstGeom>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Why are these attacks dangerous?"/>
          <p:cNvSpPr txBox="1">
            <a:spLocks noGrp="1"/>
          </p:cNvSpPr>
          <p:nvPr>
            <p:ph type="title"/>
          </p:nvPr>
        </p:nvSpPr>
        <p:spPr>
          <a:prstGeom prst="rect">
            <a:avLst/>
          </a:prstGeom>
        </p:spPr>
        <p:txBody>
          <a:bodyPr/>
          <a:lstStyle>
            <a:lvl1pPr defTabSz="484886">
              <a:defRPr sz="6640"/>
            </a:lvl1pPr>
          </a:lstStyle>
          <a:p>
            <a:r>
              <a:t>Why are these attacks dangerous?</a:t>
            </a:r>
          </a:p>
        </p:txBody>
      </p:sp>
      <p:sp>
        <p:nvSpPr>
          <p:cNvPr id="148" name="Adversarial examples could be used to compromise real-world applications of Deep Learning is a significant way.…"/>
          <p:cNvSpPr txBox="1">
            <a:spLocks noGrp="1"/>
          </p:cNvSpPr>
          <p:nvPr>
            <p:ph type="body" idx="1"/>
          </p:nvPr>
        </p:nvSpPr>
        <p:spPr>
          <a:prstGeom prst="rect">
            <a:avLst/>
          </a:prstGeom>
        </p:spPr>
        <p:txBody>
          <a:bodyPr/>
          <a:lstStyle/>
          <a:p>
            <a:pPr marL="342264" indent="-342264" defTabSz="449833">
              <a:spcBef>
                <a:spcPts val="3200"/>
              </a:spcBef>
              <a:defRPr sz="2464"/>
            </a:pPr>
            <a:r>
              <a:t>Adversarial examples could be used to compromise real-world applications of Deep Learning is a significant way.</a:t>
            </a:r>
          </a:p>
          <a:p>
            <a:pPr marL="342264" indent="-342264" defTabSz="449833">
              <a:spcBef>
                <a:spcPts val="3200"/>
              </a:spcBef>
              <a:defRPr sz="2464"/>
            </a:pPr>
            <a:r>
              <a:t>For autonomous vehicles, they could be used for preventing them from properly reading their surroundings.</a:t>
            </a:r>
          </a:p>
          <a:p>
            <a:pPr marL="342264" indent="-342264" defTabSz="449833">
              <a:spcBef>
                <a:spcPts val="3200"/>
              </a:spcBef>
              <a:defRPr sz="2464"/>
            </a:pPr>
            <a:r>
              <a:t>They could be used to subvert the security provided by Deep Learning based facial recognition.</a:t>
            </a:r>
          </a:p>
          <a:p>
            <a:pPr marL="342264" indent="-342264" defTabSz="449833">
              <a:spcBef>
                <a:spcPts val="3200"/>
              </a:spcBef>
              <a:defRPr sz="2464"/>
            </a:pPr>
            <a:r>
              <a:t>They could be used to subvert spam detection, etc.</a:t>
            </a:r>
          </a:p>
          <a:p>
            <a:pPr marL="342264" indent="-342264" defTabSz="449833">
              <a:spcBef>
                <a:spcPts val="3200"/>
              </a:spcBef>
              <a:defRPr sz="2464"/>
            </a:pPr>
            <a:r>
              <a:t>Attacks against one model (Eg. VGG-16) work just as well against another model (Eg. GoogLeNet).</a:t>
            </a:r>
          </a:p>
          <a:p>
            <a:pPr marL="342264" indent="-342264" defTabSz="449833">
              <a:spcBef>
                <a:spcPts val="3200"/>
              </a:spcBef>
              <a:defRPr sz="2464"/>
            </a:pPr>
            <a:r>
              <a:t>Most importantly, these attacks can succeed when in the physical world and not merely using pixel level noise in the input.</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The basic idea of generating adversarial examples is the following optimisation problem.…"/>
          <p:cNvSpPr txBox="1">
            <a:spLocks noGrp="1"/>
          </p:cNvSpPr>
          <p:nvPr>
            <p:ph type="body" idx="1"/>
          </p:nvPr>
        </p:nvSpPr>
        <p:spPr>
          <a:xfrm>
            <a:off x="952500" y="2597150"/>
            <a:ext cx="11099800" cy="6286500"/>
          </a:xfrm>
          <a:prstGeom prst="rect">
            <a:avLst/>
          </a:prstGeom>
        </p:spPr>
        <p:txBody>
          <a:bodyPr/>
          <a:lstStyle/>
          <a:p>
            <a:r>
              <a:t>The basic idea of generating adversarial examples is the following optimisation problem.</a:t>
            </a:r>
          </a:p>
          <a:p>
            <a:r>
              <a:t>We denote by                             a classifier mapping image pixel value vectors to a discrete label set. We also assume that </a:t>
            </a:r>
            <a:r>
              <a:rPr i="1"/>
              <a:t>f</a:t>
            </a:r>
            <a:r>
              <a:t> has an associated continuous loss function denoted by                                      . For a given               image and target label                     , we aim to solve the following box-constrained optimisation problem.</a:t>
            </a:r>
          </a:p>
        </p:txBody>
      </p:sp>
      <p:sp>
        <p:nvSpPr>
          <p:cNvPr id="151" name="Generating Adversarial Examples"/>
          <p:cNvSpPr txBox="1">
            <a:spLocks noGrp="1"/>
          </p:cNvSpPr>
          <p:nvPr>
            <p:ph type="title"/>
          </p:nvPr>
        </p:nvSpPr>
        <p:spPr>
          <a:prstGeom prst="rect">
            <a:avLst/>
          </a:prstGeom>
        </p:spPr>
        <p:txBody>
          <a:bodyPr/>
          <a:lstStyle>
            <a:lvl1pPr defTabSz="484886">
              <a:defRPr sz="6640"/>
            </a:lvl1pPr>
          </a:lstStyle>
          <a:p>
            <a:r>
              <a:t>Generating Adversarial Examples</a:t>
            </a:r>
          </a:p>
        </p:txBody>
      </p:sp>
      <p:pic>
        <p:nvPicPr>
          <p:cNvPr id="152" name="Image" descr="Image"/>
          <p:cNvPicPr>
            <a:picLocks noChangeAspect="1"/>
          </p:cNvPicPr>
          <p:nvPr/>
        </p:nvPicPr>
        <p:blipFill>
          <a:blip r:embed="rId2">
            <a:extLst/>
          </a:blip>
          <a:stretch>
            <a:fillRect/>
          </a:stretch>
        </p:blipFill>
        <p:spPr>
          <a:xfrm>
            <a:off x="4050857" y="5125985"/>
            <a:ext cx="3048498" cy="340770"/>
          </a:xfrm>
          <a:prstGeom prst="rect">
            <a:avLst/>
          </a:prstGeom>
          <a:ln w="12700">
            <a:miter lim="400000"/>
          </a:ln>
        </p:spPr>
      </p:pic>
      <p:pic>
        <p:nvPicPr>
          <p:cNvPr id="153" name="Image" descr="Image"/>
          <p:cNvPicPr>
            <a:picLocks noChangeAspect="1"/>
          </p:cNvPicPr>
          <p:nvPr/>
        </p:nvPicPr>
        <p:blipFill>
          <a:blip r:embed="rId3">
            <a:extLst/>
          </a:blip>
          <a:stretch>
            <a:fillRect/>
          </a:stretch>
        </p:blipFill>
        <p:spPr>
          <a:xfrm>
            <a:off x="10171931" y="6545609"/>
            <a:ext cx="1473201" cy="368301"/>
          </a:xfrm>
          <a:prstGeom prst="rect">
            <a:avLst/>
          </a:prstGeom>
          <a:ln w="12700">
            <a:miter lim="400000"/>
          </a:ln>
        </p:spPr>
      </p:pic>
      <p:pic>
        <p:nvPicPr>
          <p:cNvPr id="154" name="Image" descr="Image"/>
          <p:cNvPicPr>
            <a:picLocks noChangeAspect="1"/>
          </p:cNvPicPr>
          <p:nvPr/>
        </p:nvPicPr>
        <p:blipFill>
          <a:blip r:embed="rId4">
            <a:extLst/>
          </a:blip>
          <a:stretch>
            <a:fillRect/>
          </a:stretch>
        </p:blipFill>
        <p:spPr>
          <a:xfrm>
            <a:off x="3622010" y="6558722"/>
            <a:ext cx="4228362" cy="415740"/>
          </a:xfrm>
          <a:prstGeom prst="rect">
            <a:avLst/>
          </a:prstGeom>
          <a:ln w="12700">
            <a:miter lim="400000"/>
          </a:ln>
        </p:spPr>
      </p:pic>
      <p:pic>
        <p:nvPicPr>
          <p:cNvPr id="155" name="Image" descr="Image"/>
          <p:cNvPicPr>
            <a:picLocks noChangeAspect="1"/>
          </p:cNvPicPr>
          <p:nvPr/>
        </p:nvPicPr>
        <p:blipFill>
          <a:blip r:embed="rId5">
            <a:extLst/>
          </a:blip>
          <a:stretch>
            <a:fillRect/>
          </a:stretch>
        </p:blipFill>
        <p:spPr>
          <a:xfrm>
            <a:off x="5637028" y="7059511"/>
            <a:ext cx="2157345" cy="415739"/>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Minimise        subject to:…"/>
          <p:cNvSpPr txBox="1">
            <a:spLocks noGrp="1"/>
          </p:cNvSpPr>
          <p:nvPr>
            <p:ph type="body" idx="1"/>
          </p:nvPr>
        </p:nvSpPr>
        <p:spPr>
          <a:xfrm>
            <a:off x="952500" y="778406"/>
            <a:ext cx="11099800" cy="8196788"/>
          </a:xfrm>
          <a:prstGeom prst="rect">
            <a:avLst/>
          </a:prstGeom>
        </p:spPr>
        <p:txBody>
          <a:bodyPr/>
          <a:lstStyle/>
          <a:p>
            <a:r>
              <a:t>Minimise        subject to:</a:t>
            </a:r>
          </a:p>
          <a:p>
            <a:pPr marL="1270000" lvl="1" indent="-635000">
              <a:buSzPct val="100000"/>
              <a:buAutoNum type="arabicPeriod"/>
            </a:pPr>
            <a:r>
              <a:t> </a:t>
            </a:r>
          </a:p>
          <a:p>
            <a:pPr marL="1270000" lvl="1" indent="-635000">
              <a:buSzPct val="100000"/>
              <a:buAutoNum type="arabicPeriod"/>
            </a:pPr>
            <a:r>
              <a:t> </a:t>
            </a:r>
          </a:p>
          <a:p>
            <a:r>
              <a:t>This is equivalent to the following optimisation problem, formulated in the penalty form:</a:t>
            </a:r>
          </a:p>
          <a:p>
            <a:pPr marL="1270000" lvl="1" indent="-635000">
              <a:buSzPct val="100000"/>
              <a:buAutoNum type="arabicPeriod"/>
            </a:pPr>
            <a:r>
              <a:t>Minimise                                   subject to                                                </a:t>
            </a:r>
          </a:p>
        </p:txBody>
      </p:sp>
      <p:pic>
        <p:nvPicPr>
          <p:cNvPr id="158" name="Image" descr="Image"/>
          <p:cNvPicPr>
            <a:picLocks noChangeAspect="1"/>
          </p:cNvPicPr>
          <p:nvPr/>
        </p:nvPicPr>
        <p:blipFill>
          <a:blip r:embed="rId2">
            <a:extLst/>
          </a:blip>
          <a:stretch>
            <a:fillRect/>
          </a:stretch>
        </p:blipFill>
        <p:spPr>
          <a:xfrm>
            <a:off x="3179843" y="2388692"/>
            <a:ext cx="703541" cy="394410"/>
          </a:xfrm>
          <a:prstGeom prst="rect">
            <a:avLst/>
          </a:prstGeom>
          <a:ln w="12700">
            <a:miter lim="400000"/>
          </a:ln>
        </p:spPr>
      </p:pic>
      <p:pic>
        <p:nvPicPr>
          <p:cNvPr id="159" name="Image" descr="Image"/>
          <p:cNvPicPr>
            <a:picLocks noChangeAspect="1"/>
          </p:cNvPicPr>
          <p:nvPr/>
        </p:nvPicPr>
        <p:blipFill>
          <a:blip r:embed="rId3">
            <a:extLst/>
          </a:blip>
          <a:stretch>
            <a:fillRect/>
          </a:stretch>
        </p:blipFill>
        <p:spPr>
          <a:xfrm>
            <a:off x="2093934" y="3385790"/>
            <a:ext cx="2374901" cy="469901"/>
          </a:xfrm>
          <a:prstGeom prst="rect">
            <a:avLst/>
          </a:prstGeom>
          <a:ln w="12700">
            <a:miter lim="400000"/>
          </a:ln>
        </p:spPr>
      </p:pic>
      <p:pic>
        <p:nvPicPr>
          <p:cNvPr id="160" name="Image" descr="Image"/>
          <p:cNvPicPr>
            <a:picLocks noChangeAspect="1"/>
          </p:cNvPicPr>
          <p:nvPr/>
        </p:nvPicPr>
        <p:blipFill>
          <a:blip r:embed="rId4">
            <a:extLst/>
          </a:blip>
          <a:stretch>
            <a:fillRect/>
          </a:stretch>
        </p:blipFill>
        <p:spPr>
          <a:xfrm>
            <a:off x="2055303" y="4412600"/>
            <a:ext cx="2806701" cy="469901"/>
          </a:xfrm>
          <a:prstGeom prst="rect">
            <a:avLst/>
          </a:prstGeom>
          <a:ln w="12700">
            <a:miter lim="400000"/>
          </a:ln>
        </p:spPr>
      </p:pic>
      <p:pic>
        <p:nvPicPr>
          <p:cNvPr id="161" name="Image" descr="Image"/>
          <p:cNvPicPr>
            <a:picLocks noChangeAspect="1"/>
          </p:cNvPicPr>
          <p:nvPr/>
        </p:nvPicPr>
        <p:blipFill>
          <a:blip r:embed="rId5">
            <a:extLst/>
          </a:blip>
          <a:stretch>
            <a:fillRect/>
          </a:stretch>
        </p:blipFill>
        <p:spPr>
          <a:xfrm>
            <a:off x="4045747" y="6942558"/>
            <a:ext cx="3632201" cy="469901"/>
          </a:xfrm>
          <a:prstGeom prst="rect">
            <a:avLst/>
          </a:prstGeom>
          <a:ln w="12700">
            <a:miter lim="400000"/>
          </a:ln>
        </p:spPr>
      </p:pic>
      <p:pic>
        <p:nvPicPr>
          <p:cNvPr id="162" name="Image" descr="Image"/>
          <p:cNvPicPr>
            <a:picLocks noChangeAspect="1"/>
          </p:cNvPicPr>
          <p:nvPr/>
        </p:nvPicPr>
        <p:blipFill>
          <a:blip r:embed="rId4">
            <a:extLst/>
          </a:blip>
          <a:stretch>
            <a:fillRect/>
          </a:stretch>
        </p:blipFill>
        <p:spPr>
          <a:xfrm>
            <a:off x="2128263" y="7552749"/>
            <a:ext cx="2806701" cy="469901"/>
          </a:xfrm>
          <a:prstGeom prst="rect">
            <a:avLst/>
          </a:prstGeom>
          <a:ln w="12700">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The above problem can be approximated as"/>
          <p:cNvSpPr txBox="1">
            <a:spLocks noGrp="1"/>
          </p:cNvSpPr>
          <p:nvPr>
            <p:ph type="body" idx="1"/>
          </p:nvPr>
        </p:nvSpPr>
        <p:spPr>
          <a:prstGeom prst="rect">
            <a:avLst/>
          </a:prstGeom>
        </p:spPr>
        <p:txBody>
          <a:bodyPr/>
          <a:lstStyle/>
          <a:p>
            <a:r>
              <a:t>The above problem can be approximated as</a:t>
            </a:r>
          </a:p>
        </p:txBody>
      </p:sp>
      <p:pic>
        <p:nvPicPr>
          <p:cNvPr id="165" name="Image" descr="Image"/>
          <p:cNvPicPr>
            <a:picLocks noChangeAspect="1"/>
          </p:cNvPicPr>
          <p:nvPr/>
        </p:nvPicPr>
        <p:blipFill>
          <a:blip r:embed="rId2">
            <a:extLst/>
          </a:blip>
          <a:stretch>
            <a:fillRect/>
          </a:stretch>
        </p:blipFill>
        <p:spPr>
          <a:xfrm>
            <a:off x="2413000" y="5654660"/>
            <a:ext cx="8178800" cy="546101"/>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Goodfellow et al. proposed a fast method for generating adversarial examples called Fast Gradient Sign Method. They only performed one step gradient update along the direction of the sign of gradient at each pixel. Their perturbation can be expressed as:"/>
          <p:cNvSpPr txBox="1">
            <a:spLocks noGrp="1"/>
          </p:cNvSpPr>
          <p:nvPr>
            <p:ph type="body" idx="1"/>
          </p:nvPr>
        </p:nvSpPr>
        <p:spPr>
          <a:prstGeom prst="rect">
            <a:avLst/>
          </a:prstGeom>
        </p:spPr>
        <p:txBody>
          <a:bodyPr/>
          <a:lstStyle/>
          <a:p>
            <a:r>
              <a:rPr dirty="0" err="1"/>
              <a:t>Goodfellow</a:t>
            </a:r>
            <a:r>
              <a:rPr i="1" dirty="0"/>
              <a:t> et al</a:t>
            </a:r>
            <a:r>
              <a:rPr dirty="0"/>
              <a:t>. proposed a fast method for generating adversarial examples called Fast Gradient Sign Method. They only performed one step gradient update along the direction of the sign of gradient at each pixel. Their perturbation can be expressed as:</a:t>
            </a:r>
          </a:p>
        </p:txBody>
      </p:sp>
      <p:pic>
        <p:nvPicPr>
          <p:cNvPr id="168" name="Image" descr="Image"/>
          <p:cNvPicPr>
            <a:picLocks noChangeAspect="1"/>
          </p:cNvPicPr>
          <p:nvPr/>
        </p:nvPicPr>
        <p:blipFill>
          <a:blip r:embed="rId2">
            <a:extLst/>
          </a:blip>
          <a:stretch>
            <a:fillRect/>
          </a:stretch>
        </p:blipFill>
        <p:spPr>
          <a:xfrm>
            <a:off x="4381500" y="6584950"/>
            <a:ext cx="4241800" cy="469900"/>
          </a:xfrm>
          <a:prstGeom prst="rect">
            <a:avLst/>
          </a:prstGeom>
          <a:ln w="12700">
            <a:miter lim="400000"/>
          </a:ln>
        </p:spPr>
      </p:pic>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Generating Adversarial Examples for MNIST"/>
          <p:cNvSpPr txBox="1">
            <a:spLocks noGrp="1"/>
          </p:cNvSpPr>
          <p:nvPr>
            <p:ph type="title"/>
          </p:nvPr>
        </p:nvSpPr>
        <p:spPr>
          <a:prstGeom prst="rect">
            <a:avLst/>
          </a:prstGeom>
        </p:spPr>
        <p:txBody>
          <a:bodyPr/>
          <a:lstStyle>
            <a:lvl1pPr defTabSz="560831">
              <a:defRPr sz="7679"/>
            </a:lvl1pPr>
          </a:lstStyle>
          <a:p>
            <a:r>
              <a:t>Generating Adversarial Examples for MNIST</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def adversarial(net, n, steps, eta):…"/>
          <p:cNvSpPr txBox="1">
            <a:spLocks noGrp="1"/>
          </p:cNvSpPr>
          <p:nvPr>
            <p:ph type="body" idx="1"/>
          </p:nvPr>
        </p:nvSpPr>
        <p:spPr>
          <a:prstGeom prst="rect">
            <a:avLst/>
          </a:prstGeom>
          <a:solidFill>
            <a:srgbClr val="FFF6E8"/>
          </a:solidFill>
        </p:spPr>
        <p:txBody>
          <a:bodyPr/>
          <a:lstStyle/>
          <a:p>
            <a:pPr marL="0" indent="0" defTabSz="457200">
              <a:spcBef>
                <a:spcPts val="0"/>
              </a:spcBef>
              <a:buSzTx/>
              <a:buNone/>
              <a:defRPr sz="1600">
                <a:solidFill>
                  <a:srgbClr val="515151"/>
                </a:solidFill>
                <a:latin typeface="Menlo"/>
                <a:ea typeface="Menlo"/>
                <a:cs typeface="Menlo"/>
                <a:sym typeface="Menlo"/>
              </a:defRPr>
            </a:pPr>
            <a:r>
              <a:rPr dirty="0" err="1">
                <a:solidFill>
                  <a:srgbClr val="006699"/>
                </a:solidFill>
              </a:rPr>
              <a:t>def</a:t>
            </a:r>
            <a:r>
              <a:rPr dirty="0"/>
              <a:t> </a:t>
            </a:r>
            <a:r>
              <a:rPr dirty="0">
                <a:solidFill>
                  <a:srgbClr val="CC00FF"/>
                </a:solidFill>
              </a:rPr>
              <a:t>adversarial</a:t>
            </a:r>
            <a:r>
              <a:rPr dirty="0"/>
              <a:t>(net, n, steps, eta):</a:t>
            </a:r>
          </a:p>
          <a:p>
            <a:pPr marL="0" indent="0" defTabSz="457200">
              <a:spcBef>
                <a:spcPts val="0"/>
              </a:spcBef>
              <a:buSzTx/>
              <a:buNone/>
              <a:defRPr sz="1600">
                <a:solidFill>
                  <a:srgbClr val="515151"/>
                </a:solidFill>
                <a:latin typeface="Menlo"/>
                <a:ea typeface="Menlo"/>
                <a:cs typeface="Menlo"/>
                <a:sym typeface="Menlo"/>
              </a:defRPr>
            </a:pPr>
            <a:r>
              <a:rPr dirty="0"/>
              <a:t>    </a:t>
            </a:r>
            <a:r>
              <a:rPr dirty="0">
                <a:solidFill>
                  <a:srgbClr val="D44950"/>
                </a:solidFill>
              </a:rPr>
              <a:t>"""</a:t>
            </a:r>
          </a:p>
          <a:p>
            <a:pPr marL="0" indent="0" defTabSz="457200">
              <a:spcBef>
                <a:spcPts val="0"/>
              </a:spcBef>
              <a:buSzTx/>
              <a:buNone/>
              <a:defRPr sz="1600">
                <a:solidFill>
                  <a:srgbClr val="D44950"/>
                </a:solidFill>
                <a:latin typeface="Menlo"/>
                <a:ea typeface="Menlo"/>
                <a:cs typeface="Menlo"/>
                <a:sym typeface="Menlo"/>
              </a:defRPr>
            </a:pPr>
            <a:r>
              <a:rPr dirty="0"/>
              <a:t>    net : network object</a:t>
            </a:r>
          </a:p>
          <a:p>
            <a:pPr marL="0" indent="0" defTabSz="457200">
              <a:spcBef>
                <a:spcPts val="0"/>
              </a:spcBef>
              <a:buSzTx/>
              <a:buNone/>
              <a:defRPr sz="1600">
                <a:solidFill>
                  <a:srgbClr val="D44950"/>
                </a:solidFill>
                <a:latin typeface="Menlo"/>
                <a:ea typeface="Menlo"/>
                <a:cs typeface="Menlo"/>
                <a:sym typeface="Menlo"/>
              </a:defRPr>
            </a:pPr>
            <a:r>
              <a:rPr dirty="0"/>
              <a:t>        neural network instance to use</a:t>
            </a:r>
          </a:p>
          <a:p>
            <a:pPr marL="0" indent="0" defTabSz="457200">
              <a:spcBef>
                <a:spcPts val="0"/>
              </a:spcBef>
              <a:buSzTx/>
              <a:buNone/>
              <a:defRPr sz="1600">
                <a:solidFill>
                  <a:srgbClr val="D44950"/>
                </a:solidFill>
                <a:latin typeface="Menlo"/>
                <a:ea typeface="Menlo"/>
                <a:cs typeface="Menlo"/>
                <a:sym typeface="Menlo"/>
              </a:defRPr>
            </a:pPr>
            <a:r>
              <a:rPr dirty="0"/>
              <a:t>    n : integer</a:t>
            </a:r>
          </a:p>
          <a:p>
            <a:pPr marL="0" indent="0" defTabSz="457200">
              <a:spcBef>
                <a:spcPts val="0"/>
              </a:spcBef>
              <a:buSzTx/>
              <a:buNone/>
              <a:defRPr sz="1600">
                <a:solidFill>
                  <a:srgbClr val="D44950"/>
                </a:solidFill>
                <a:latin typeface="Menlo"/>
                <a:ea typeface="Menlo"/>
                <a:cs typeface="Menlo"/>
                <a:sym typeface="Menlo"/>
              </a:defRPr>
            </a:pPr>
            <a:r>
              <a:rPr dirty="0"/>
              <a:t>        our goal label (just an </a:t>
            </a:r>
            <a:r>
              <a:rPr dirty="0" err="1"/>
              <a:t>int</a:t>
            </a:r>
            <a:r>
              <a:rPr dirty="0"/>
              <a:t>, the function transforms it into a one-hot vector)</a:t>
            </a:r>
          </a:p>
          <a:p>
            <a:pPr marL="0" indent="0" defTabSz="457200">
              <a:spcBef>
                <a:spcPts val="0"/>
              </a:spcBef>
              <a:buSzTx/>
              <a:buNone/>
              <a:defRPr sz="1600">
                <a:solidFill>
                  <a:srgbClr val="D44950"/>
                </a:solidFill>
                <a:latin typeface="Menlo"/>
                <a:ea typeface="Menlo"/>
                <a:cs typeface="Menlo"/>
                <a:sym typeface="Menlo"/>
              </a:defRPr>
            </a:pPr>
            <a:r>
              <a:rPr dirty="0"/>
              <a:t>    steps : integer</a:t>
            </a:r>
          </a:p>
          <a:p>
            <a:pPr marL="0" indent="0" defTabSz="457200">
              <a:spcBef>
                <a:spcPts val="0"/>
              </a:spcBef>
              <a:buSzTx/>
              <a:buNone/>
              <a:defRPr sz="1600">
                <a:solidFill>
                  <a:srgbClr val="D44950"/>
                </a:solidFill>
                <a:latin typeface="Menlo"/>
                <a:ea typeface="Menlo"/>
                <a:cs typeface="Menlo"/>
                <a:sym typeface="Menlo"/>
              </a:defRPr>
            </a:pPr>
            <a:r>
              <a:rPr dirty="0"/>
              <a:t>        number of steps for gradient descent</a:t>
            </a:r>
          </a:p>
          <a:p>
            <a:pPr marL="0" indent="0" defTabSz="457200">
              <a:spcBef>
                <a:spcPts val="0"/>
              </a:spcBef>
              <a:buSzTx/>
              <a:buNone/>
              <a:defRPr sz="1600">
                <a:solidFill>
                  <a:srgbClr val="D44950"/>
                </a:solidFill>
                <a:latin typeface="Menlo"/>
                <a:ea typeface="Menlo"/>
                <a:cs typeface="Menlo"/>
                <a:sym typeface="Menlo"/>
              </a:defRPr>
            </a:pPr>
            <a:r>
              <a:rPr dirty="0"/>
              <a:t>    eta : integer</a:t>
            </a:r>
          </a:p>
          <a:p>
            <a:pPr marL="0" indent="0" defTabSz="457200">
              <a:spcBef>
                <a:spcPts val="0"/>
              </a:spcBef>
              <a:buSzTx/>
              <a:buNone/>
              <a:defRPr sz="1600">
                <a:solidFill>
                  <a:srgbClr val="D44950"/>
                </a:solidFill>
                <a:latin typeface="Menlo"/>
                <a:ea typeface="Menlo"/>
                <a:cs typeface="Menlo"/>
                <a:sym typeface="Menlo"/>
              </a:defRPr>
            </a:pPr>
            <a:r>
              <a:rPr dirty="0"/>
              <a:t>        step size for gradient descent</a:t>
            </a:r>
          </a:p>
          <a:p>
            <a:pPr marL="0" indent="0" defTabSz="457200">
              <a:spcBef>
                <a:spcPts val="0"/>
              </a:spcBef>
              <a:buSzTx/>
              <a:buNone/>
              <a:defRPr sz="1600">
                <a:solidFill>
                  <a:srgbClr val="D44950"/>
                </a:solidFill>
                <a:latin typeface="Menlo"/>
                <a:ea typeface="Menlo"/>
                <a:cs typeface="Menlo"/>
                <a:sym typeface="Menlo"/>
              </a:defRPr>
            </a:pPr>
            <a:r>
              <a:rPr dirty="0"/>
              <a:t>    """</a:t>
            </a:r>
            <a:endParaRPr dirty="0">
              <a:solidFill>
                <a:srgbClr val="515151"/>
              </a:solidFill>
            </a:endParaRPr>
          </a:p>
          <a:p>
            <a:pPr marL="0" indent="0" defTabSz="457200">
              <a:spcBef>
                <a:spcPts val="0"/>
              </a:spcBef>
              <a:buSzTx/>
              <a:buNone/>
              <a:defRPr sz="1600">
                <a:solidFill>
                  <a:srgbClr val="999999"/>
                </a:solidFill>
                <a:latin typeface="Menlo"/>
                <a:ea typeface="Menlo"/>
                <a:cs typeface="Menlo"/>
                <a:sym typeface="Menlo"/>
              </a:defRPr>
            </a:pPr>
            <a:r>
              <a:rPr dirty="0">
                <a:solidFill>
                  <a:srgbClr val="515151"/>
                </a:solidFill>
              </a:rPr>
              <a:t>    </a:t>
            </a:r>
            <a:r>
              <a:rPr dirty="0"/>
              <a:t># Set the goal output</a:t>
            </a:r>
            <a:endParaRPr dirty="0">
              <a:solidFill>
                <a:srgbClr val="515151"/>
              </a:solidFill>
            </a:endParaRPr>
          </a:p>
          <a:p>
            <a:pPr marL="0" indent="0" defTabSz="457200">
              <a:spcBef>
                <a:spcPts val="0"/>
              </a:spcBef>
              <a:buSzTx/>
              <a:buNone/>
              <a:defRPr sz="1600">
                <a:solidFill>
                  <a:srgbClr val="515151"/>
                </a:solidFill>
                <a:latin typeface="Menlo"/>
                <a:ea typeface="Menlo"/>
                <a:cs typeface="Menlo"/>
                <a:sym typeface="Menlo"/>
              </a:defRPr>
            </a:pPr>
            <a:r>
              <a:rPr dirty="0"/>
              <a:t>    goal </a:t>
            </a:r>
            <a:r>
              <a:rPr dirty="0">
                <a:solidFill>
                  <a:srgbClr val="555555"/>
                </a:solidFill>
              </a:rPr>
              <a:t>=</a:t>
            </a:r>
            <a:r>
              <a:rPr dirty="0"/>
              <a:t> </a:t>
            </a:r>
            <a:r>
              <a:rPr dirty="0" err="1"/>
              <a:t>np</a:t>
            </a:r>
            <a:r>
              <a:rPr dirty="0" err="1">
                <a:solidFill>
                  <a:srgbClr val="555555"/>
                </a:solidFill>
              </a:rPr>
              <a:t>.</a:t>
            </a:r>
            <a:r>
              <a:rPr dirty="0" err="1"/>
              <a:t>zeros</a:t>
            </a:r>
            <a:r>
              <a:rPr dirty="0"/>
              <a:t>((</a:t>
            </a:r>
            <a:r>
              <a:rPr dirty="0" err="1"/>
              <a:t>net.</a:t>
            </a:r>
            <a:r>
              <a:rPr dirty="0" err="1">
                <a:solidFill>
                  <a:srgbClr val="FF6600"/>
                </a:solidFill>
              </a:rPr>
              <a:t>num_class</a:t>
            </a:r>
            <a:r>
              <a:rPr dirty="0"/>
              <a:t>, </a:t>
            </a:r>
            <a:r>
              <a:rPr dirty="0">
                <a:solidFill>
                  <a:srgbClr val="FF6600"/>
                </a:solidFill>
              </a:rPr>
              <a:t>1</a:t>
            </a:r>
            <a:r>
              <a:rPr dirty="0"/>
              <a:t>))</a:t>
            </a:r>
          </a:p>
          <a:p>
            <a:pPr marL="0" indent="0" defTabSz="457200">
              <a:spcBef>
                <a:spcPts val="0"/>
              </a:spcBef>
              <a:buSzTx/>
              <a:buNone/>
              <a:defRPr sz="1600">
                <a:solidFill>
                  <a:srgbClr val="515151"/>
                </a:solidFill>
                <a:latin typeface="Menlo"/>
                <a:ea typeface="Menlo"/>
                <a:cs typeface="Menlo"/>
                <a:sym typeface="Menlo"/>
              </a:defRPr>
            </a:pPr>
            <a:r>
              <a:rPr dirty="0"/>
              <a:t>    goal[n] </a:t>
            </a:r>
            <a:r>
              <a:rPr dirty="0">
                <a:solidFill>
                  <a:srgbClr val="555555"/>
                </a:solidFill>
              </a:rPr>
              <a:t>=</a:t>
            </a:r>
            <a:r>
              <a:rPr dirty="0"/>
              <a:t> </a:t>
            </a:r>
            <a:r>
              <a:rPr dirty="0" err="1">
                <a:solidFill>
                  <a:srgbClr val="565655"/>
                </a:solidFill>
              </a:rPr>
              <a:t>np.random.randint</a:t>
            </a:r>
            <a:r>
              <a:rPr dirty="0">
                <a:solidFill>
                  <a:srgbClr val="565655"/>
                </a:solidFill>
              </a:rPr>
              <a:t>()</a:t>
            </a:r>
            <a:r>
              <a:rPr dirty="0">
                <a:solidFill>
                  <a:srgbClr val="FF6600"/>
                </a:solidFill>
              </a:rPr>
              <a:t> </a:t>
            </a:r>
            <a:r>
              <a:rPr dirty="0">
                <a:solidFill>
                  <a:srgbClr val="6C6B68"/>
                </a:solidFill>
              </a:rPr>
              <a:t>% </a:t>
            </a:r>
            <a:r>
              <a:rPr dirty="0" err="1">
                <a:solidFill>
                  <a:srgbClr val="6C6B68"/>
                </a:solidFill>
              </a:rPr>
              <a:t>net.num_class</a:t>
            </a:r>
            <a:endParaRPr dirty="0">
              <a:solidFill>
                <a:srgbClr val="6C6B68"/>
              </a:solidFill>
            </a:endParaRPr>
          </a:p>
          <a:p>
            <a:pPr marL="0" indent="0" defTabSz="457200">
              <a:spcBef>
                <a:spcPts val="0"/>
              </a:spcBef>
              <a:buSzTx/>
              <a:buNone/>
              <a:defRPr sz="1600">
                <a:solidFill>
                  <a:srgbClr val="515151"/>
                </a:solidFill>
                <a:latin typeface="Menlo"/>
                <a:ea typeface="Menlo"/>
                <a:cs typeface="Menlo"/>
                <a:sym typeface="Menlo"/>
              </a:defRPr>
            </a:pPr>
            <a:endParaRPr dirty="0">
              <a:solidFill>
                <a:srgbClr val="6C6B68"/>
              </a:solidFill>
            </a:endParaRPr>
          </a:p>
          <a:p>
            <a:pPr marL="0" indent="0" defTabSz="457200">
              <a:spcBef>
                <a:spcPts val="0"/>
              </a:spcBef>
              <a:buSzTx/>
              <a:buNone/>
              <a:defRPr sz="1600">
                <a:solidFill>
                  <a:srgbClr val="999999"/>
                </a:solidFill>
                <a:latin typeface="Menlo"/>
                <a:ea typeface="Menlo"/>
                <a:cs typeface="Menlo"/>
                <a:sym typeface="Menlo"/>
              </a:defRPr>
            </a:pPr>
            <a:r>
              <a:rPr dirty="0">
                <a:solidFill>
                  <a:srgbClr val="515151"/>
                </a:solidFill>
              </a:rPr>
              <a:t>    </a:t>
            </a:r>
            <a:r>
              <a:rPr dirty="0"/>
              <a:t># Create a random image to </a:t>
            </a:r>
            <a:r>
              <a:rPr dirty="0" err="1"/>
              <a:t>initialise</a:t>
            </a:r>
            <a:r>
              <a:rPr dirty="0"/>
              <a:t> gradient descent with</a:t>
            </a:r>
            <a:endParaRPr dirty="0">
              <a:solidFill>
                <a:srgbClr val="515151"/>
              </a:solidFill>
            </a:endParaRPr>
          </a:p>
          <a:p>
            <a:pPr marL="0" indent="0" defTabSz="457200">
              <a:spcBef>
                <a:spcPts val="0"/>
              </a:spcBef>
              <a:buSzTx/>
              <a:buNone/>
              <a:defRPr sz="1600">
                <a:solidFill>
                  <a:srgbClr val="515151"/>
                </a:solidFill>
                <a:latin typeface="Menlo"/>
                <a:ea typeface="Menlo"/>
                <a:cs typeface="Menlo"/>
                <a:sym typeface="Menlo"/>
              </a:defRPr>
            </a:pPr>
            <a:r>
              <a:rPr dirty="0"/>
              <a:t>    x </a:t>
            </a:r>
            <a:r>
              <a:rPr dirty="0">
                <a:solidFill>
                  <a:srgbClr val="555555"/>
                </a:solidFill>
              </a:rPr>
              <a:t>=</a:t>
            </a:r>
            <a:r>
              <a:rPr dirty="0"/>
              <a:t> </a:t>
            </a:r>
            <a:r>
              <a:rPr dirty="0" err="1"/>
              <a:t>np</a:t>
            </a:r>
            <a:r>
              <a:rPr dirty="0" err="1">
                <a:solidFill>
                  <a:srgbClr val="555555"/>
                </a:solidFill>
              </a:rPr>
              <a:t>.</a:t>
            </a:r>
            <a:r>
              <a:rPr dirty="0" err="1"/>
              <a:t>random</a:t>
            </a:r>
            <a:r>
              <a:rPr dirty="0" err="1">
                <a:solidFill>
                  <a:srgbClr val="555555"/>
                </a:solidFill>
              </a:rPr>
              <a:t>.</a:t>
            </a:r>
            <a:r>
              <a:rPr dirty="0" err="1"/>
              <a:t>normal</a:t>
            </a:r>
            <a:r>
              <a:rPr dirty="0"/>
              <a:t>(</a:t>
            </a:r>
            <a:r>
              <a:rPr dirty="0">
                <a:solidFill>
                  <a:srgbClr val="555555"/>
                </a:solidFill>
              </a:rPr>
              <a:t>.</a:t>
            </a:r>
            <a:r>
              <a:rPr dirty="0">
                <a:solidFill>
                  <a:srgbClr val="FF6600"/>
                </a:solidFill>
              </a:rPr>
              <a:t>5</a:t>
            </a:r>
            <a:r>
              <a:rPr dirty="0"/>
              <a:t>, </a:t>
            </a:r>
            <a:r>
              <a:rPr dirty="0">
                <a:solidFill>
                  <a:srgbClr val="555555"/>
                </a:solidFill>
              </a:rPr>
              <a:t>.</a:t>
            </a:r>
            <a:r>
              <a:rPr dirty="0">
                <a:solidFill>
                  <a:srgbClr val="FF6600"/>
                </a:solidFill>
              </a:rPr>
              <a:t>3</a:t>
            </a:r>
            <a:r>
              <a:rPr dirty="0"/>
              <a:t>, (</a:t>
            </a:r>
            <a:r>
              <a:rPr dirty="0">
                <a:solidFill>
                  <a:srgbClr val="FF6600"/>
                </a:solidFill>
              </a:rPr>
              <a:t>784</a:t>
            </a:r>
            <a:r>
              <a:rPr dirty="0"/>
              <a:t>, </a:t>
            </a:r>
            <a:r>
              <a:rPr dirty="0">
                <a:solidFill>
                  <a:srgbClr val="FF6600"/>
                </a:solidFill>
              </a:rPr>
              <a:t>1</a:t>
            </a:r>
            <a:r>
              <a:rPr dirty="0"/>
              <a:t>))</a:t>
            </a:r>
          </a:p>
          <a:p>
            <a:pPr marL="0" indent="0" defTabSz="457200">
              <a:spcBef>
                <a:spcPts val="0"/>
              </a:spcBef>
              <a:buSzTx/>
              <a:buNone/>
              <a:defRPr sz="1600">
                <a:solidFill>
                  <a:srgbClr val="515151"/>
                </a:solidFill>
                <a:latin typeface="Menlo"/>
                <a:ea typeface="Menlo"/>
                <a:cs typeface="Menlo"/>
                <a:sym typeface="Menlo"/>
              </a:defRPr>
            </a:pPr>
            <a:endParaRPr dirty="0"/>
          </a:p>
          <a:p>
            <a:pPr marL="0" indent="0" defTabSz="457200">
              <a:spcBef>
                <a:spcPts val="0"/>
              </a:spcBef>
              <a:buSzTx/>
              <a:buNone/>
              <a:defRPr sz="1600">
                <a:solidFill>
                  <a:srgbClr val="999999"/>
                </a:solidFill>
                <a:latin typeface="Menlo"/>
                <a:ea typeface="Menlo"/>
                <a:cs typeface="Menlo"/>
                <a:sym typeface="Menlo"/>
              </a:defRPr>
            </a:pPr>
            <a:r>
              <a:rPr dirty="0">
                <a:solidFill>
                  <a:srgbClr val="515151"/>
                </a:solidFill>
              </a:rPr>
              <a:t>    </a:t>
            </a:r>
            <a:r>
              <a:rPr dirty="0"/>
              <a:t># Gradient descent on the input</a:t>
            </a:r>
            <a:endParaRPr dirty="0">
              <a:solidFill>
                <a:srgbClr val="515151"/>
              </a:solidFill>
            </a:endParaRPr>
          </a:p>
          <a:p>
            <a:pPr marL="0" indent="0" defTabSz="457200">
              <a:spcBef>
                <a:spcPts val="0"/>
              </a:spcBef>
              <a:buSzTx/>
              <a:buNone/>
              <a:defRPr sz="1600">
                <a:solidFill>
                  <a:srgbClr val="515151"/>
                </a:solidFill>
                <a:latin typeface="Menlo"/>
                <a:ea typeface="Menlo"/>
                <a:cs typeface="Menlo"/>
                <a:sym typeface="Menlo"/>
              </a:defRPr>
            </a:pPr>
            <a:r>
              <a:rPr dirty="0"/>
              <a:t>    </a:t>
            </a:r>
            <a:r>
              <a:rPr dirty="0">
                <a:solidFill>
                  <a:srgbClr val="006699"/>
                </a:solidFill>
              </a:rPr>
              <a:t>for</a:t>
            </a:r>
            <a:r>
              <a:rPr dirty="0"/>
              <a:t> </a:t>
            </a:r>
            <a:r>
              <a:rPr dirty="0" err="1"/>
              <a:t>i</a:t>
            </a:r>
            <a:r>
              <a:rPr dirty="0"/>
              <a:t> in </a:t>
            </a:r>
            <a:r>
              <a:rPr dirty="0">
                <a:solidFill>
                  <a:srgbClr val="336666"/>
                </a:solidFill>
              </a:rPr>
              <a:t>range</a:t>
            </a:r>
            <a:r>
              <a:rPr dirty="0"/>
              <a:t>(steps):</a:t>
            </a:r>
          </a:p>
          <a:p>
            <a:pPr marL="0" indent="0" defTabSz="457200">
              <a:spcBef>
                <a:spcPts val="0"/>
              </a:spcBef>
              <a:buSzTx/>
              <a:buNone/>
              <a:defRPr sz="1600">
                <a:solidFill>
                  <a:srgbClr val="999999"/>
                </a:solidFill>
                <a:latin typeface="Menlo"/>
                <a:ea typeface="Menlo"/>
                <a:cs typeface="Menlo"/>
                <a:sym typeface="Menlo"/>
              </a:defRPr>
            </a:pPr>
            <a:r>
              <a:rPr dirty="0">
                <a:solidFill>
                  <a:srgbClr val="515151"/>
                </a:solidFill>
              </a:rPr>
              <a:t>        </a:t>
            </a:r>
            <a:r>
              <a:rPr dirty="0"/>
              <a:t># Calculate the derivative</a:t>
            </a:r>
            <a:endParaRPr dirty="0">
              <a:solidFill>
                <a:srgbClr val="515151"/>
              </a:solidFill>
            </a:endParaRPr>
          </a:p>
          <a:p>
            <a:pPr marL="0" indent="0" defTabSz="457200">
              <a:spcBef>
                <a:spcPts val="0"/>
              </a:spcBef>
              <a:buSzTx/>
              <a:buNone/>
              <a:defRPr sz="1600">
                <a:solidFill>
                  <a:srgbClr val="515151"/>
                </a:solidFill>
                <a:latin typeface="Menlo"/>
                <a:ea typeface="Menlo"/>
                <a:cs typeface="Menlo"/>
                <a:sym typeface="Menlo"/>
              </a:defRPr>
            </a:pPr>
            <a:r>
              <a:rPr dirty="0"/>
              <a:t>        d </a:t>
            </a:r>
            <a:r>
              <a:rPr dirty="0">
                <a:solidFill>
                  <a:srgbClr val="555555"/>
                </a:solidFill>
              </a:rPr>
              <a:t>=</a:t>
            </a:r>
            <a:r>
              <a:rPr dirty="0"/>
              <a:t> </a:t>
            </a:r>
            <a:r>
              <a:rPr dirty="0" err="1"/>
              <a:t>input_derivative</a:t>
            </a:r>
            <a:r>
              <a:rPr dirty="0"/>
              <a:t>(net, x, goal)</a:t>
            </a:r>
          </a:p>
          <a:p>
            <a:pPr marL="0" indent="0" defTabSz="457200">
              <a:spcBef>
                <a:spcPts val="0"/>
              </a:spcBef>
              <a:buSzTx/>
              <a:buNone/>
              <a:defRPr sz="1600">
                <a:solidFill>
                  <a:srgbClr val="515151"/>
                </a:solidFill>
                <a:latin typeface="Menlo"/>
                <a:ea typeface="Menlo"/>
                <a:cs typeface="Menlo"/>
                <a:sym typeface="Menlo"/>
              </a:defRPr>
            </a:pPr>
            <a:r>
              <a:rPr dirty="0"/>
              <a:t>        </a:t>
            </a:r>
          </a:p>
          <a:p>
            <a:pPr marL="0" indent="0" defTabSz="457200">
              <a:spcBef>
                <a:spcPts val="0"/>
              </a:spcBef>
              <a:buSzTx/>
              <a:buNone/>
              <a:defRPr sz="1600">
                <a:solidFill>
                  <a:srgbClr val="999999"/>
                </a:solidFill>
                <a:latin typeface="Menlo"/>
                <a:ea typeface="Menlo"/>
                <a:cs typeface="Menlo"/>
                <a:sym typeface="Menlo"/>
              </a:defRPr>
            </a:pPr>
            <a:r>
              <a:rPr dirty="0">
                <a:solidFill>
                  <a:srgbClr val="515151"/>
                </a:solidFill>
              </a:rPr>
              <a:t>        </a:t>
            </a:r>
            <a:r>
              <a:rPr dirty="0"/>
              <a:t># The GD update on x</a:t>
            </a:r>
            <a:endParaRPr dirty="0">
              <a:solidFill>
                <a:srgbClr val="515151"/>
              </a:solidFill>
            </a:endParaRPr>
          </a:p>
          <a:p>
            <a:pPr marL="0" indent="0" defTabSz="457200">
              <a:spcBef>
                <a:spcPts val="0"/>
              </a:spcBef>
              <a:buSzTx/>
              <a:buNone/>
              <a:defRPr sz="1600">
                <a:solidFill>
                  <a:srgbClr val="515151"/>
                </a:solidFill>
                <a:latin typeface="Menlo"/>
                <a:ea typeface="Menlo"/>
                <a:cs typeface="Menlo"/>
                <a:sym typeface="Menlo"/>
              </a:defRPr>
            </a:pPr>
            <a:r>
              <a:rPr dirty="0"/>
              <a:t>        x </a:t>
            </a:r>
            <a:r>
              <a:rPr dirty="0">
                <a:solidFill>
                  <a:srgbClr val="555555"/>
                </a:solidFill>
              </a:rPr>
              <a:t>-=</a:t>
            </a:r>
            <a:r>
              <a:rPr dirty="0"/>
              <a:t> eta </a:t>
            </a:r>
            <a:r>
              <a:rPr dirty="0">
                <a:solidFill>
                  <a:srgbClr val="555555"/>
                </a:solidFill>
              </a:rPr>
              <a:t>*</a:t>
            </a:r>
            <a:r>
              <a:rPr dirty="0"/>
              <a:t> d</a:t>
            </a:r>
          </a:p>
          <a:p>
            <a:pPr marL="0" indent="0" defTabSz="457200">
              <a:spcBef>
                <a:spcPts val="0"/>
              </a:spcBef>
              <a:buSzTx/>
              <a:buNone/>
              <a:defRPr sz="1600">
                <a:solidFill>
                  <a:srgbClr val="515151"/>
                </a:solidFill>
                <a:latin typeface="Menlo"/>
                <a:ea typeface="Menlo"/>
                <a:cs typeface="Menlo"/>
                <a:sym typeface="Menlo"/>
              </a:defRPr>
            </a:pPr>
            <a:endParaRPr dirty="0"/>
          </a:p>
          <a:p>
            <a:pPr marL="0" indent="0" defTabSz="457200">
              <a:spcBef>
                <a:spcPts val="0"/>
              </a:spcBef>
              <a:buSzTx/>
              <a:buNone/>
              <a:defRPr sz="1600">
                <a:solidFill>
                  <a:srgbClr val="006699"/>
                </a:solidFill>
                <a:latin typeface="Menlo"/>
                <a:ea typeface="Menlo"/>
                <a:cs typeface="Menlo"/>
                <a:sym typeface="Menlo"/>
              </a:defRPr>
            </a:pPr>
            <a:r>
              <a:rPr dirty="0">
                <a:solidFill>
                  <a:srgbClr val="515151"/>
                </a:solidFill>
              </a:rPr>
              <a:t>    </a:t>
            </a:r>
            <a:r>
              <a:rPr dirty="0"/>
              <a:t>return</a:t>
            </a:r>
            <a:r>
              <a:rPr dirty="0">
                <a:solidFill>
                  <a:srgbClr val="515151"/>
                </a:solidFill>
              </a:rPr>
              <a:t> x</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 name="combined_0-2.png" descr="combined_0-2.png"/>
          <p:cNvPicPr>
            <a:picLocks noGrp="1" noChangeAspect="1"/>
          </p:cNvPicPr>
          <p:nvPr>
            <p:ph type="pic" idx="14"/>
          </p:nvPr>
        </p:nvPicPr>
        <p:blipFill>
          <a:blip r:embed="rId2">
            <a:extLst/>
          </a:blip>
          <a:srcRect/>
          <a:stretch>
            <a:fillRect/>
          </a:stretch>
        </p:blipFill>
        <p:spPr>
          <a:xfrm>
            <a:off x="1787525" y="895350"/>
            <a:ext cx="9429750" cy="3771900"/>
          </a:xfrm>
          <a:prstGeom prst="rect">
            <a:avLst/>
          </a:prstGeom>
        </p:spPr>
      </p:pic>
      <p:pic>
        <p:nvPicPr>
          <p:cNvPr id="175" name="combined_3.png" descr="combined_3.png"/>
          <p:cNvPicPr>
            <a:picLocks noChangeAspect="1"/>
          </p:cNvPicPr>
          <p:nvPr/>
        </p:nvPicPr>
        <p:blipFill>
          <a:blip r:embed="rId3">
            <a:extLst/>
          </a:blip>
          <a:stretch>
            <a:fillRect/>
          </a:stretch>
        </p:blipFill>
        <p:spPr>
          <a:xfrm>
            <a:off x="1787525" y="5099050"/>
            <a:ext cx="9429750" cy="3771900"/>
          </a:xfrm>
          <a:prstGeom prst="rect">
            <a:avLst/>
          </a:prstGeom>
          <a:ln w="12700">
            <a:miter lim="400000"/>
          </a:ln>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def targeted_adversarial(net, n, x_target, steps, eta, lam=.05):…"/>
          <p:cNvSpPr txBox="1">
            <a:spLocks noGrp="1"/>
          </p:cNvSpPr>
          <p:nvPr>
            <p:ph type="body" idx="1"/>
          </p:nvPr>
        </p:nvSpPr>
        <p:spPr>
          <a:prstGeom prst="rect">
            <a:avLst/>
          </a:prstGeom>
          <a:solidFill>
            <a:srgbClr val="FFF6E8"/>
          </a:solidFill>
        </p:spPr>
        <p:txBody>
          <a:bodyPr>
            <a:normAutofit lnSpcReduction="10000"/>
          </a:bodyPr>
          <a:lstStyle/>
          <a:p>
            <a:pPr marL="0" indent="0" defTabSz="411479">
              <a:spcBef>
                <a:spcPts val="0"/>
              </a:spcBef>
              <a:buSzTx/>
              <a:buNone/>
              <a:defRPr sz="1440">
                <a:solidFill>
                  <a:srgbClr val="515151"/>
                </a:solidFill>
                <a:latin typeface="Menlo"/>
                <a:ea typeface="Menlo"/>
                <a:cs typeface="Menlo"/>
                <a:sym typeface="Menlo"/>
              </a:defRPr>
            </a:pPr>
            <a:r>
              <a:rPr>
                <a:solidFill>
                  <a:srgbClr val="006699"/>
                </a:solidFill>
              </a:rPr>
              <a:t>def</a:t>
            </a:r>
            <a:r>
              <a:t> </a:t>
            </a:r>
            <a:r>
              <a:rPr>
                <a:solidFill>
                  <a:srgbClr val="CC00FF"/>
                </a:solidFill>
              </a:rPr>
              <a:t>targeted_adversarial</a:t>
            </a:r>
            <a:r>
              <a:t>(net, n, x_target, steps, eta, lam</a:t>
            </a:r>
            <a:r>
              <a:rPr>
                <a:solidFill>
                  <a:srgbClr val="555555"/>
                </a:solidFill>
              </a:rPr>
              <a:t>=.</a:t>
            </a:r>
            <a:r>
              <a:rPr>
                <a:solidFill>
                  <a:srgbClr val="FF6600"/>
                </a:solidFill>
              </a:rPr>
              <a:t>05</a:t>
            </a:r>
            <a:r>
              <a:t>):</a:t>
            </a:r>
          </a:p>
          <a:p>
            <a:pPr marL="0" indent="0" defTabSz="411479">
              <a:spcBef>
                <a:spcPts val="0"/>
              </a:spcBef>
              <a:buSzTx/>
              <a:buNone/>
              <a:defRPr sz="1440">
                <a:solidFill>
                  <a:srgbClr val="515151"/>
                </a:solidFill>
                <a:latin typeface="Menlo"/>
                <a:ea typeface="Menlo"/>
                <a:cs typeface="Menlo"/>
                <a:sym typeface="Menlo"/>
              </a:defRPr>
            </a:pPr>
            <a:r>
              <a:t>    </a:t>
            </a:r>
            <a:r>
              <a:rPr>
                <a:solidFill>
                  <a:srgbClr val="D44950"/>
                </a:solidFill>
              </a:rPr>
              <a:t>"""</a:t>
            </a:r>
          </a:p>
          <a:p>
            <a:pPr marL="0" indent="0" defTabSz="411479">
              <a:spcBef>
                <a:spcPts val="0"/>
              </a:spcBef>
              <a:buSzTx/>
              <a:buNone/>
              <a:defRPr sz="1440">
                <a:solidFill>
                  <a:srgbClr val="D44950"/>
                </a:solidFill>
                <a:latin typeface="Menlo"/>
                <a:ea typeface="Menlo"/>
                <a:cs typeface="Menlo"/>
                <a:sym typeface="Menlo"/>
              </a:defRPr>
            </a:pPr>
            <a:r>
              <a:t>    net : network object</a:t>
            </a:r>
          </a:p>
          <a:p>
            <a:pPr marL="0" indent="0" defTabSz="411479">
              <a:spcBef>
                <a:spcPts val="0"/>
              </a:spcBef>
              <a:buSzTx/>
              <a:buNone/>
              <a:defRPr sz="1440">
                <a:solidFill>
                  <a:srgbClr val="D44950"/>
                </a:solidFill>
                <a:latin typeface="Menlo"/>
                <a:ea typeface="Menlo"/>
                <a:cs typeface="Menlo"/>
                <a:sym typeface="Menlo"/>
              </a:defRPr>
            </a:pPr>
            <a:r>
              <a:t>        neural network instance to use</a:t>
            </a:r>
          </a:p>
          <a:p>
            <a:pPr marL="0" indent="0" defTabSz="411479">
              <a:spcBef>
                <a:spcPts val="0"/>
              </a:spcBef>
              <a:buSzTx/>
              <a:buNone/>
              <a:defRPr sz="1440">
                <a:solidFill>
                  <a:srgbClr val="D44950"/>
                </a:solidFill>
                <a:latin typeface="Menlo"/>
                <a:ea typeface="Menlo"/>
                <a:cs typeface="Menlo"/>
                <a:sym typeface="Menlo"/>
              </a:defRPr>
            </a:pPr>
            <a:r>
              <a:t>    n : integer</a:t>
            </a:r>
          </a:p>
          <a:p>
            <a:pPr marL="0" indent="0" defTabSz="411479">
              <a:spcBef>
                <a:spcPts val="0"/>
              </a:spcBef>
              <a:buSzTx/>
              <a:buNone/>
              <a:defRPr sz="1440">
                <a:solidFill>
                  <a:srgbClr val="D44950"/>
                </a:solidFill>
                <a:latin typeface="Menlo"/>
                <a:ea typeface="Menlo"/>
                <a:cs typeface="Menlo"/>
                <a:sym typeface="Menlo"/>
              </a:defRPr>
            </a:pPr>
            <a:r>
              <a:t>        our goal label (just an int, the function transforms it into a one-hot vector)</a:t>
            </a:r>
          </a:p>
          <a:p>
            <a:pPr marL="0" indent="0" defTabSz="411479">
              <a:spcBef>
                <a:spcPts val="0"/>
              </a:spcBef>
              <a:buSzTx/>
              <a:buNone/>
              <a:defRPr sz="1440">
                <a:solidFill>
                  <a:srgbClr val="D44950"/>
                </a:solidFill>
                <a:latin typeface="Menlo"/>
                <a:ea typeface="Menlo"/>
                <a:cs typeface="Menlo"/>
                <a:sym typeface="Menlo"/>
              </a:defRPr>
            </a:pPr>
            <a:r>
              <a:t>    x_target : numpy vector</a:t>
            </a:r>
          </a:p>
          <a:p>
            <a:pPr marL="0" indent="0" defTabSz="411479">
              <a:spcBef>
                <a:spcPts val="0"/>
              </a:spcBef>
              <a:buSzTx/>
              <a:buNone/>
              <a:defRPr sz="1440">
                <a:solidFill>
                  <a:srgbClr val="D44950"/>
                </a:solidFill>
                <a:latin typeface="Menlo"/>
                <a:ea typeface="Menlo"/>
                <a:cs typeface="Menlo"/>
                <a:sym typeface="Menlo"/>
              </a:defRPr>
            </a:pPr>
            <a:r>
              <a:t>        our goal image for the adversarial example</a:t>
            </a:r>
          </a:p>
          <a:p>
            <a:pPr marL="0" indent="0" defTabSz="411479">
              <a:spcBef>
                <a:spcPts val="0"/>
              </a:spcBef>
              <a:buSzTx/>
              <a:buNone/>
              <a:defRPr sz="1440">
                <a:solidFill>
                  <a:srgbClr val="D44950"/>
                </a:solidFill>
                <a:latin typeface="Menlo"/>
                <a:ea typeface="Menlo"/>
                <a:cs typeface="Menlo"/>
                <a:sym typeface="Menlo"/>
              </a:defRPr>
            </a:pPr>
            <a:r>
              <a:t>    steps : integer</a:t>
            </a:r>
          </a:p>
          <a:p>
            <a:pPr marL="0" indent="0" defTabSz="411479">
              <a:spcBef>
                <a:spcPts val="0"/>
              </a:spcBef>
              <a:buSzTx/>
              <a:buNone/>
              <a:defRPr sz="1440">
                <a:solidFill>
                  <a:srgbClr val="D44950"/>
                </a:solidFill>
                <a:latin typeface="Menlo"/>
                <a:ea typeface="Menlo"/>
                <a:cs typeface="Menlo"/>
                <a:sym typeface="Menlo"/>
              </a:defRPr>
            </a:pPr>
            <a:r>
              <a:t>        number of steps for gradient descent</a:t>
            </a:r>
          </a:p>
          <a:p>
            <a:pPr marL="0" indent="0" defTabSz="411479">
              <a:spcBef>
                <a:spcPts val="0"/>
              </a:spcBef>
              <a:buSzTx/>
              <a:buNone/>
              <a:defRPr sz="1440">
                <a:solidFill>
                  <a:srgbClr val="D44950"/>
                </a:solidFill>
                <a:latin typeface="Menlo"/>
                <a:ea typeface="Menlo"/>
                <a:cs typeface="Menlo"/>
                <a:sym typeface="Menlo"/>
              </a:defRPr>
            </a:pPr>
            <a:r>
              <a:t>    eta : integer</a:t>
            </a:r>
          </a:p>
          <a:p>
            <a:pPr marL="0" indent="0" defTabSz="411479">
              <a:spcBef>
                <a:spcPts val="0"/>
              </a:spcBef>
              <a:buSzTx/>
              <a:buNone/>
              <a:defRPr sz="1440">
                <a:solidFill>
                  <a:srgbClr val="D44950"/>
                </a:solidFill>
                <a:latin typeface="Menlo"/>
                <a:ea typeface="Menlo"/>
                <a:cs typeface="Menlo"/>
                <a:sym typeface="Menlo"/>
              </a:defRPr>
            </a:pPr>
            <a:r>
              <a:t>        step size for gradient descent</a:t>
            </a:r>
          </a:p>
          <a:p>
            <a:pPr marL="0" indent="0" defTabSz="411479">
              <a:spcBef>
                <a:spcPts val="0"/>
              </a:spcBef>
              <a:buSzTx/>
              <a:buNone/>
              <a:defRPr sz="1440">
                <a:solidFill>
                  <a:srgbClr val="D44950"/>
                </a:solidFill>
                <a:latin typeface="Menlo"/>
                <a:ea typeface="Menlo"/>
                <a:cs typeface="Menlo"/>
                <a:sym typeface="Menlo"/>
              </a:defRPr>
            </a:pPr>
            <a:r>
              <a:t>    lam : float</a:t>
            </a:r>
          </a:p>
          <a:p>
            <a:pPr marL="0" indent="0" defTabSz="411479">
              <a:spcBef>
                <a:spcPts val="0"/>
              </a:spcBef>
              <a:buSzTx/>
              <a:buNone/>
              <a:defRPr sz="1440">
                <a:solidFill>
                  <a:srgbClr val="D44950"/>
                </a:solidFill>
                <a:latin typeface="Menlo"/>
                <a:ea typeface="Menlo"/>
                <a:cs typeface="Menlo"/>
                <a:sym typeface="Menlo"/>
              </a:defRPr>
            </a:pPr>
            <a:r>
              <a:t>        lambda, our regularization parameter. Default is .05</a:t>
            </a:r>
          </a:p>
          <a:p>
            <a:pPr marL="0" indent="0" defTabSz="411479">
              <a:spcBef>
                <a:spcPts val="0"/>
              </a:spcBef>
              <a:buSzTx/>
              <a:buNone/>
              <a:defRPr sz="1440">
                <a:solidFill>
                  <a:srgbClr val="D44950"/>
                </a:solidFill>
                <a:latin typeface="Menlo"/>
                <a:ea typeface="Menlo"/>
                <a:cs typeface="Menlo"/>
                <a:sym typeface="Menlo"/>
              </a:defRPr>
            </a:pPr>
            <a:r>
              <a:t>    """</a:t>
            </a:r>
            <a:endParaRPr>
              <a:solidFill>
                <a:srgbClr val="515151"/>
              </a:solidFill>
            </a:endParaRPr>
          </a:p>
          <a:p>
            <a:pPr marL="0" indent="0" defTabSz="411479">
              <a:spcBef>
                <a:spcPts val="0"/>
              </a:spcBef>
              <a:buSzTx/>
              <a:buNone/>
              <a:defRPr sz="1440">
                <a:solidFill>
                  <a:srgbClr val="515151"/>
                </a:solidFill>
                <a:latin typeface="Menlo"/>
                <a:ea typeface="Menlo"/>
                <a:cs typeface="Menlo"/>
                <a:sym typeface="Menlo"/>
              </a:defRPr>
            </a:pPr>
            <a:r>
              <a:t>    </a:t>
            </a:r>
          </a:p>
          <a:p>
            <a:pPr marL="0" indent="0" defTabSz="411479">
              <a:spcBef>
                <a:spcPts val="0"/>
              </a:spcBef>
              <a:buSzTx/>
              <a:buNone/>
              <a:defRPr sz="1440">
                <a:solidFill>
                  <a:srgbClr val="999999"/>
                </a:solidFill>
                <a:latin typeface="Menlo"/>
                <a:ea typeface="Menlo"/>
                <a:cs typeface="Menlo"/>
                <a:sym typeface="Menlo"/>
              </a:defRPr>
            </a:pPr>
            <a:r>
              <a:rPr>
                <a:solidFill>
                  <a:srgbClr val="515151"/>
                </a:solidFill>
              </a:rPr>
              <a:t>    </a:t>
            </a:r>
            <a:r>
              <a:t># Set the goal output</a:t>
            </a:r>
            <a:endParaRPr>
              <a:solidFill>
                <a:srgbClr val="515151"/>
              </a:solidFill>
            </a:endParaRPr>
          </a:p>
          <a:p>
            <a:pPr marL="0" indent="0" defTabSz="411479">
              <a:spcBef>
                <a:spcPts val="0"/>
              </a:spcBef>
              <a:buSzTx/>
              <a:buNone/>
              <a:defRPr sz="1440">
                <a:solidFill>
                  <a:srgbClr val="515151"/>
                </a:solidFill>
                <a:latin typeface="Menlo"/>
                <a:ea typeface="Menlo"/>
                <a:cs typeface="Menlo"/>
                <a:sym typeface="Menlo"/>
              </a:defRPr>
            </a:pPr>
            <a:r>
              <a:t>    goal </a:t>
            </a:r>
            <a:r>
              <a:rPr>
                <a:solidFill>
                  <a:srgbClr val="555555"/>
                </a:solidFill>
              </a:rPr>
              <a:t>=</a:t>
            </a:r>
            <a:r>
              <a:t> np</a:t>
            </a:r>
            <a:r>
              <a:rPr>
                <a:solidFill>
                  <a:srgbClr val="555555"/>
                </a:solidFill>
              </a:rPr>
              <a:t>.</a:t>
            </a:r>
            <a:r>
              <a:t>zeros((net.num_class, </a:t>
            </a:r>
            <a:r>
              <a:rPr>
                <a:solidFill>
                  <a:srgbClr val="FF6600"/>
                </a:solidFill>
              </a:rPr>
              <a:t>1</a:t>
            </a:r>
            <a:r>
              <a:t>))</a:t>
            </a:r>
          </a:p>
          <a:p>
            <a:pPr marL="0" indent="0" defTabSz="411479">
              <a:spcBef>
                <a:spcPts val="0"/>
              </a:spcBef>
              <a:buSzTx/>
              <a:buNone/>
              <a:defRPr sz="1440">
                <a:solidFill>
                  <a:srgbClr val="515151"/>
                </a:solidFill>
                <a:latin typeface="Menlo"/>
                <a:ea typeface="Menlo"/>
                <a:cs typeface="Menlo"/>
                <a:sym typeface="Menlo"/>
              </a:defRPr>
            </a:pPr>
            <a:r>
              <a:t>    goal[n] </a:t>
            </a:r>
            <a:r>
              <a:rPr>
                <a:solidFill>
                  <a:srgbClr val="555555"/>
                </a:solidFill>
              </a:rPr>
              <a:t>= np.random.randint() % net.num_class</a:t>
            </a:r>
          </a:p>
          <a:p>
            <a:pPr marL="0" indent="0" defTabSz="411479">
              <a:spcBef>
                <a:spcPts val="0"/>
              </a:spcBef>
              <a:buSzTx/>
              <a:buNone/>
              <a:defRPr sz="1440">
                <a:solidFill>
                  <a:srgbClr val="515151"/>
                </a:solidFill>
                <a:latin typeface="Menlo"/>
                <a:ea typeface="Menlo"/>
                <a:cs typeface="Menlo"/>
                <a:sym typeface="Menlo"/>
              </a:defRPr>
            </a:pPr>
            <a:endParaRPr>
              <a:solidFill>
                <a:srgbClr val="555555"/>
              </a:solidFill>
            </a:endParaRPr>
          </a:p>
          <a:p>
            <a:pPr marL="0" indent="0" defTabSz="411479">
              <a:spcBef>
                <a:spcPts val="0"/>
              </a:spcBef>
              <a:buSzTx/>
              <a:buNone/>
              <a:defRPr sz="1440">
                <a:solidFill>
                  <a:srgbClr val="999999"/>
                </a:solidFill>
                <a:latin typeface="Menlo"/>
                <a:ea typeface="Menlo"/>
                <a:cs typeface="Menlo"/>
                <a:sym typeface="Menlo"/>
              </a:defRPr>
            </a:pPr>
            <a:r>
              <a:rPr>
                <a:solidFill>
                  <a:srgbClr val="515151"/>
                </a:solidFill>
              </a:rPr>
              <a:t>    </a:t>
            </a:r>
            <a:r>
              <a:t># Create a random image to initialize gradient descent with</a:t>
            </a:r>
            <a:endParaRPr>
              <a:solidFill>
                <a:srgbClr val="515151"/>
              </a:solidFill>
            </a:endParaRPr>
          </a:p>
          <a:p>
            <a:pPr marL="0" indent="0" defTabSz="411479">
              <a:spcBef>
                <a:spcPts val="0"/>
              </a:spcBef>
              <a:buSzTx/>
              <a:buNone/>
              <a:defRPr sz="1440">
                <a:solidFill>
                  <a:srgbClr val="515151"/>
                </a:solidFill>
                <a:latin typeface="Menlo"/>
                <a:ea typeface="Menlo"/>
                <a:cs typeface="Menlo"/>
                <a:sym typeface="Menlo"/>
              </a:defRPr>
            </a:pPr>
            <a:r>
              <a:t>    x </a:t>
            </a:r>
            <a:r>
              <a:rPr>
                <a:solidFill>
                  <a:srgbClr val="555555"/>
                </a:solidFill>
              </a:rPr>
              <a:t>=</a:t>
            </a:r>
            <a:r>
              <a:t> np</a:t>
            </a:r>
            <a:r>
              <a:rPr>
                <a:solidFill>
                  <a:srgbClr val="555555"/>
                </a:solidFill>
              </a:rPr>
              <a:t>.</a:t>
            </a:r>
            <a:r>
              <a:t>random</a:t>
            </a:r>
            <a:r>
              <a:rPr>
                <a:solidFill>
                  <a:srgbClr val="555555"/>
                </a:solidFill>
              </a:rPr>
              <a:t>.</a:t>
            </a:r>
            <a:r>
              <a:t>normal(</a:t>
            </a:r>
            <a:r>
              <a:rPr>
                <a:solidFill>
                  <a:srgbClr val="555555"/>
                </a:solidFill>
              </a:rPr>
              <a:t>.</a:t>
            </a:r>
            <a:r>
              <a:rPr>
                <a:solidFill>
                  <a:srgbClr val="FF6600"/>
                </a:solidFill>
              </a:rPr>
              <a:t>5</a:t>
            </a:r>
            <a:r>
              <a:t>, </a:t>
            </a:r>
            <a:r>
              <a:rPr>
                <a:solidFill>
                  <a:srgbClr val="555555"/>
                </a:solidFill>
              </a:rPr>
              <a:t>.</a:t>
            </a:r>
            <a:r>
              <a:rPr>
                <a:solidFill>
                  <a:srgbClr val="FF6600"/>
                </a:solidFill>
              </a:rPr>
              <a:t>3</a:t>
            </a:r>
            <a:r>
              <a:t>, (</a:t>
            </a:r>
            <a:r>
              <a:rPr>
                <a:solidFill>
                  <a:srgbClr val="FF6600"/>
                </a:solidFill>
              </a:rPr>
              <a:t>784</a:t>
            </a:r>
            <a:r>
              <a:t>, </a:t>
            </a:r>
            <a:r>
              <a:rPr>
                <a:solidFill>
                  <a:srgbClr val="FF6600"/>
                </a:solidFill>
              </a:rPr>
              <a:t>1</a:t>
            </a:r>
            <a:r>
              <a:t>))</a:t>
            </a:r>
          </a:p>
          <a:p>
            <a:pPr marL="0" indent="0" defTabSz="411479">
              <a:spcBef>
                <a:spcPts val="0"/>
              </a:spcBef>
              <a:buSzTx/>
              <a:buNone/>
              <a:defRPr sz="1440">
                <a:solidFill>
                  <a:srgbClr val="515151"/>
                </a:solidFill>
                <a:latin typeface="Menlo"/>
                <a:ea typeface="Menlo"/>
                <a:cs typeface="Menlo"/>
                <a:sym typeface="Menlo"/>
              </a:defRPr>
            </a:pPr>
            <a:endParaRPr/>
          </a:p>
          <a:p>
            <a:pPr marL="0" indent="0" defTabSz="411479">
              <a:spcBef>
                <a:spcPts val="0"/>
              </a:spcBef>
              <a:buSzTx/>
              <a:buNone/>
              <a:defRPr sz="1440">
                <a:solidFill>
                  <a:srgbClr val="999999"/>
                </a:solidFill>
                <a:latin typeface="Menlo"/>
                <a:ea typeface="Menlo"/>
                <a:cs typeface="Menlo"/>
                <a:sym typeface="Menlo"/>
              </a:defRPr>
            </a:pPr>
            <a:r>
              <a:rPr>
                <a:solidFill>
                  <a:srgbClr val="515151"/>
                </a:solidFill>
              </a:rPr>
              <a:t>    </a:t>
            </a:r>
            <a:r>
              <a:t># Gradient descent on the input</a:t>
            </a:r>
            <a:endParaRPr>
              <a:solidFill>
                <a:srgbClr val="515151"/>
              </a:solidFill>
            </a:endParaRPr>
          </a:p>
          <a:p>
            <a:pPr marL="0" indent="0" defTabSz="411479">
              <a:spcBef>
                <a:spcPts val="0"/>
              </a:spcBef>
              <a:buSzTx/>
              <a:buNone/>
              <a:defRPr sz="1440">
                <a:solidFill>
                  <a:srgbClr val="515151"/>
                </a:solidFill>
                <a:latin typeface="Menlo"/>
                <a:ea typeface="Menlo"/>
                <a:cs typeface="Menlo"/>
                <a:sym typeface="Menlo"/>
              </a:defRPr>
            </a:pPr>
            <a:r>
              <a:t>    </a:t>
            </a:r>
            <a:r>
              <a:rPr>
                <a:solidFill>
                  <a:srgbClr val="006699"/>
                </a:solidFill>
              </a:rPr>
              <a:t>for</a:t>
            </a:r>
            <a:r>
              <a:t> i in </a:t>
            </a:r>
            <a:r>
              <a:rPr>
                <a:solidFill>
                  <a:srgbClr val="336666"/>
                </a:solidFill>
              </a:rPr>
              <a:t>range</a:t>
            </a:r>
            <a:r>
              <a:t>(steps):</a:t>
            </a:r>
          </a:p>
          <a:p>
            <a:pPr marL="0" indent="0" defTabSz="411479">
              <a:spcBef>
                <a:spcPts val="0"/>
              </a:spcBef>
              <a:buSzTx/>
              <a:buNone/>
              <a:defRPr sz="1440">
                <a:solidFill>
                  <a:srgbClr val="999999"/>
                </a:solidFill>
                <a:latin typeface="Menlo"/>
                <a:ea typeface="Menlo"/>
                <a:cs typeface="Menlo"/>
                <a:sym typeface="Menlo"/>
              </a:defRPr>
            </a:pPr>
            <a:r>
              <a:rPr>
                <a:solidFill>
                  <a:srgbClr val="515151"/>
                </a:solidFill>
              </a:rPr>
              <a:t>        </a:t>
            </a:r>
            <a:r>
              <a:t># Calculate the derivative</a:t>
            </a:r>
            <a:endParaRPr>
              <a:solidFill>
                <a:srgbClr val="515151"/>
              </a:solidFill>
            </a:endParaRPr>
          </a:p>
          <a:p>
            <a:pPr marL="0" indent="0" defTabSz="411479">
              <a:spcBef>
                <a:spcPts val="0"/>
              </a:spcBef>
              <a:buSzTx/>
              <a:buNone/>
              <a:defRPr sz="1440">
                <a:solidFill>
                  <a:srgbClr val="515151"/>
                </a:solidFill>
                <a:latin typeface="Menlo"/>
                <a:ea typeface="Menlo"/>
                <a:cs typeface="Menlo"/>
                <a:sym typeface="Menlo"/>
              </a:defRPr>
            </a:pPr>
            <a:r>
              <a:t>        d </a:t>
            </a:r>
            <a:r>
              <a:rPr>
                <a:solidFill>
                  <a:srgbClr val="555555"/>
                </a:solidFill>
              </a:rPr>
              <a:t>=</a:t>
            </a:r>
            <a:r>
              <a:t> input_derivative(net,x,goal)</a:t>
            </a:r>
          </a:p>
          <a:p>
            <a:pPr marL="0" indent="0" defTabSz="411479">
              <a:spcBef>
                <a:spcPts val="0"/>
              </a:spcBef>
              <a:buSzTx/>
              <a:buNone/>
              <a:defRPr sz="1440">
                <a:solidFill>
                  <a:srgbClr val="515151"/>
                </a:solidFill>
                <a:latin typeface="Menlo"/>
                <a:ea typeface="Menlo"/>
                <a:cs typeface="Menlo"/>
                <a:sym typeface="Menlo"/>
              </a:defRPr>
            </a:pPr>
            <a:r>
              <a:t>        </a:t>
            </a:r>
          </a:p>
          <a:p>
            <a:pPr marL="0" indent="0" defTabSz="411479">
              <a:spcBef>
                <a:spcPts val="0"/>
              </a:spcBef>
              <a:buSzTx/>
              <a:buNone/>
              <a:defRPr sz="1440">
                <a:solidFill>
                  <a:srgbClr val="999999"/>
                </a:solidFill>
                <a:latin typeface="Menlo"/>
                <a:ea typeface="Menlo"/>
                <a:cs typeface="Menlo"/>
                <a:sym typeface="Menlo"/>
              </a:defRPr>
            </a:pPr>
            <a:r>
              <a:rPr>
                <a:solidFill>
                  <a:srgbClr val="515151"/>
                </a:solidFill>
              </a:rPr>
              <a:t>        </a:t>
            </a:r>
            <a:r>
              <a:t># The GD update on x, with an added penalty </a:t>
            </a:r>
            <a:endParaRPr>
              <a:solidFill>
                <a:srgbClr val="515151"/>
              </a:solidFill>
            </a:endParaRPr>
          </a:p>
          <a:p>
            <a:pPr marL="0" indent="0" defTabSz="411479">
              <a:spcBef>
                <a:spcPts val="0"/>
              </a:spcBef>
              <a:buSzTx/>
              <a:buNone/>
              <a:defRPr sz="1440">
                <a:solidFill>
                  <a:srgbClr val="999999"/>
                </a:solidFill>
                <a:latin typeface="Menlo"/>
                <a:ea typeface="Menlo"/>
                <a:cs typeface="Menlo"/>
                <a:sym typeface="Menlo"/>
              </a:defRPr>
            </a:pPr>
            <a:r>
              <a:rPr>
                <a:solidFill>
                  <a:srgbClr val="515151"/>
                </a:solidFill>
              </a:rPr>
              <a:t>        </a:t>
            </a:r>
            <a:r>
              <a:t># to the cost function</a:t>
            </a:r>
            <a:endParaRPr>
              <a:solidFill>
                <a:srgbClr val="515151"/>
              </a:solidFill>
            </a:endParaRPr>
          </a:p>
          <a:p>
            <a:pPr marL="0" indent="0" defTabSz="411479">
              <a:spcBef>
                <a:spcPts val="0"/>
              </a:spcBef>
              <a:buSzTx/>
              <a:buNone/>
              <a:defRPr sz="1440">
                <a:solidFill>
                  <a:srgbClr val="515151"/>
                </a:solidFill>
                <a:latin typeface="Menlo"/>
                <a:ea typeface="Menlo"/>
                <a:cs typeface="Menlo"/>
                <a:sym typeface="Menlo"/>
              </a:defRPr>
            </a:pPr>
            <a:r>
              <a:t>        x </a:t>
            </a:r>
            <a:r>
              <a:rPr>
                <a:solidFill>
                  <a:srgbClr val="555555"/>
                </a:solidFill>
              </a:rPr>
              <a:t>-=</a:t>
            </a:r>
            <a:r>
              <a:t> eta </a:t>
            </a:r>
            <a:r>
              <a:rPr>
                <a:solidFill>
                  <a:srgbClr val="555555"/>
                </a:solidFill>
              </a:rPr>
              <a:t>*</a:t>
            </a:r>
            <a:r>
              <a:t> (d </a:t>
            </a:r>
            <a:r>
              <a:rPr>
                <a:solidFill>
                  <a:srgbClr val="555555"/>
                </a:solidFill>
              </a:rPr>
              <a:t>+</a:t>
            </a:r>
            <a:r>
              <a:t> lam </a:t>
            </a:r>
            <a:r>
              <a:rPr>
                <a:solidFill>
                  <a:srgbClr val="555555"/>
                </a:solidFill>
              </a:rPr>
              <a:t>*</a:t>
            </a:r>
            <a:r>
              <a:t> (x </a:t>
            </a:r>
            <a:r>
              <a:rPr>
                <a:solidFill>
                  <a:srgbClr val="555555"/>
                </a:solidFill>
              </a:rPr>
              <a:t>-</a:t>
            </a:r>
            <a:r>
              <a:t> x_target))</a:t>
            </a:r>
          </a:p>
          <a:p>
            <a:pPr marL="0" indent="0" defTabSz="411479">
              <a:spcBef>
                <a:spcPts val="0"/>
              </a:spcBef>
              <a:buSzTx/>
              <a:buNone/>
              <a:defRPr sz="1440">
                <a:solidFill>
                  <a:srgbClr val="515151"/>
                </a:solidFill>
                <a:latin typeface="Menlo"/>
                <a:ea typeface="Menlo"/>
                <a:cs typeface="Menlo"/>
                <a:sym typeface="Menlo"/>
              </a:defRPr>
            </a:pPr>
            <a:endParaRPr/>
          </a:p>
          <a:p>
            <a:pPr marL="0" indent="0" defTabSz="411479">
              <a:spcBef>
                <a:spcPts val="0"/>
              </a:spcBef>
              <a:buSzTx/>
              <a:buNone/>
              <a:defRPr sz="1440">
                <a:solidFill>
                  <a:srgbClr val="006699"/>
                </a:solidFill>
                <a:latin typeface="Menlo"/>
                <a:ea typeface="Menlo"/>
                <a:cs typeface="Menlo"/>
                <a:sym typeface="Menlo"/>
              </a:defRPr>
            </a:pPr>
            <a:r>
              <a:rPr>
                <a:solidFill>
                  <a:srgbClr val="515151"/>
                </a:solidFill>
              </a:rPr>
              <a:t>    </a:t>
            </a:r>
            <a:r>
              <a:t>return</a:t>
            </a:r>
            <a:r>
              <a:rPr>
                <a:solidFill>
                  <a:srgbClr val="515151"/>
                </a:solidFill>
              </a:rPr>
              <a:t> x</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The field of Machine Learning has exploded, especially after the revolutionary paper by Alex Krizhevsky et al. in 2012.…"/>
          <p:cNvSpPr txBox="1">
            <a:spLocks noGrp="1"/>
          </p:cNvSpPr>
          <p:nvPr>
            <p:ph type="body" idx="1"/>
          </p:nvPr>
        </p:nvSpPr>
        <p:spPr>
          <a:prstGeom prst="rect">
            <a:avLst/>
          </a:prstGeom>
        </p:spPr>
        <p:txBody>
          <a:bodyPr/>
          <a:lstStyle/>
          <a:p>
            <a:r>
              <a:t>The field of Machine Learning has exploded, especially after the revolutionary paper by Alex Krizhevsky </a:t>
            </a:r>
            <a:r>
              <a:rPr i="1"/>
              <a:t>et al.</a:t>
            </a:r>
            <a:r>
              <a:t> in 2012.</a:t>
            </a:r>
          </a:p>
          <a:p>
            <a:r>
              <a:t>Deep Learning is finding new applications every day. From autonomous vehicles, face recognition, voice recognition and processing to computer security, automatic game playing, spam detection etc.</a:t>
            </a:r>
          </a:p>
          <a:p>
            <a:r>
              <a:t>This wide-application of these models has raised concerns regrading the security of Deep Learning.</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9" name="combined_3-2.png" descr="combined_3-2.png"/>
          <p:cNvPicPr>
            <a:picLocks noGrp="1" noChangeAspect="1"/>
          </p:cNvPicPr>
          <p:nvPr>
            <p:ph type="pic" idx="14"/>
          </p:nvPr>
        </p:nvPicPr>
        <p:blipFill>
          <a:blip r:embed="rId2">
            <a:extLst/>
          </a:blip>
          <a:srcRect/>
          <a:stretch>
            <a:fillRect/>
          </a:stretch>
        </p:blipFill>
        <p:spPr>
          <a:xfrm>
            <a:off x="1787525" y="895350"/>
            <a:ext cx="9429750" cy="3771900"/>
          </a:xfrm>
          <a:prstGeom prst="rect">
            <a:avLst/>
          </a:prstGeom>
        </p:spPr>
      </p:pic>
      <p:pic>
        <p:nvPicPr>
          <p:cNvPr id="180" name="combined_2.png" descr="combined_2.png"/>
          <p:cNvPicPr>
            <a:picLocks noChangeAspect="1"/>
          </p:cNvPicPr>
          <p:nvPr/>
        </p:nvPicPr>
        <p:blipFill>
          <a:blip r:embed="rId3">
            <a:extLst/>
          </a:blip>
          <a:stretch>
            <a:fillRect/>
          </a:stretch>
        </p:blipFill>
        <p:spPr>
          <a:xfrm>
            <a:off x="1787525" y="5099050"/>
            <a:ext cx="9429750" cy="3771900"/>
          </a:xfrm>
          <a:prstGeom prst="rect">
            <a:avLst/>
          </a:prstGeom>
          <a:ln w="12700">
            <a:miter lim="400000"/>
          </a:ln>
        </p:spPr>
      </p:pic>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Defending against Adversarial Examples"/>
          <p:cNvSpPr txBox="1">
            <a:spLocks noGrp="1"/>
          </p:cNvSpPr>
          <p:nvPr>
            <p:ph type="title"/>
          </p:nvPr>
        </p:nvSpPr>
        <p:spPr>
          <a:prstGeom prst="rect">
            <a:avLst/>
          </a:prstGeom>
        </p:spPr>
        <p:txBody>
          <a:bodyPr/>
          <a:lstStyle>
            <a:lvl1pPr defTabSz="484886">
              <a:defRPr sz="6640"/>
            </a:lvl1pPr>
          </a:lstStyle>
          <a:p>
            <a:r>
              <a:t>Defending against Adversarial Examples</a:t>
            </a:r>
          </a:p>
        </p:txBody>
      </p:sp>
      <p:sp>
        <p:nvSpPr>
          <p:cNvPr id="183" name="Most methods of generating adversarial examples rely on the gradient of the network, therefore if one could prevent the attacker from learning about the gradient, it could prevent the attack. This technique is called Gradient Masking.…"/>
          <p:cNvSpPr txBox="1">
            <a:spLocks noGrp="1"/>
          </p:cNvSpPr>
          <p:nvPr>
            <p:ph type="body" idx="1"/>
          </p:nvPr>
        </p:nvSpPr>
        <p:spPr>
          <a:prstGeom prst="rect">
            <a:avLst/>
          </a:prstGeom>
        </p:spPr>
        <p:txBody>
          <a:bodyPr/>
          <a:lstStyle/>
          <a:p>
            <a:r>
              <a:t>Most methods of generating adversarial examples rely on the gradient of the network, therefore if one could prevent the attacker from learning about the gradient, it could prevent the attack. This technique is called </a:t>
            </a:r>
            <a:r>
              <a:rPr i="1"/>
              <a:t>Gradient Masking</a:t>
            </a:r>
            <a:r>
              <a:t>.</a:t>
            </a:r>
          </a:p>
          <a:p>
            <a:r>
              <a:t>This technique can be easily overcome by creating another similar model, and generating adversarial examples against it. It is likely that the example works against the original network too.</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Another method is called Network Distillation. We train one network using class labels, and then use that network to train another network to predict probabilities, this smoothens the boundary between classes and this increases robustness.…"/>
          <p:cNvSpPr txBox="1">
            <a:spLocks noGrp="1"/>
          </p:cNvSpPr>
          <p:nvPr>
            <p:ph type="body" idx="1"/>
          </p:nvPr>
        </p:nvSpPr>
        <p:spPr>
          <a:prstGeom prst="rect">
            <a:avLst/>
          </a:prstGeom>
        </p:spPr>
        <p:txBody>
          <a:bodyPr/>
          <a:lstStyle/>
          <a:p>
            <a:r>
              <a:rPr dirty="0"/>
              <a:t>Another method is called Netw</a:t>
            </a:r>
            <a:r>
              <a:rPr i="1" dirty="0"/>
              <a:t>ork Distillation</a:t>
            </a:r>
            <a:r>
              <a:rPr dirty="0"/>
              <a:t>. We train one network using class labels, and then use that network to train another network to predict probabilities, this smoothens the boundary between classes and this increases robustness.</a:t>
            </a:r>
          </a:p>
          <a:p>
            <a:r>
              <a:rPr dirty="0"/>
              <a:t>It was tested on MNIST and CIFAR10 and reduced the success rate of adversarial attack by 0.5% and 5% respectively. “Network Distillation” also improved the </a:t>
            </a:r>
            <a:r>
              <a:rPr dirty="0" err="1"/>
              <a:t>generalisation</a:t>
            </a:r>
            <a:r>
              <a:rPr dirty="0"/>
              <a:t> of the neural networks.</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7" name="nd.png" descr="nd.png"/>
          <p:cNvPicPr>
            <a:picLocks noGrp="1" noChangeAspect="1"/>
          </p:cNvPicPr>
          <p:nvPr>
            <p:ph type="pic" idx="13"/>
          </p:nvPr>
        </p:nvPicPr>
        <p:blipFill>
          <a:blip r:embed="rId2">
            <a:extLst/>
          </a:blip>
          <a:srcRect/>
          <a:stretch>
            <a:fillRect/>
          </a:stretch>
        </p:blipFill>
        <p:spPr>
          <a:xfrm>
            <a:off x="71834" y="2647156"/>
            <a:ext cx="12861083" cy="4459135"/>
          </a:xfrm>
          <a:prstGeom prst="rect">
            <a:avLst/>
          </a:prstGeom>
        </p:spPr>
      </p:pic>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Another more popular and robust technique is Adversarial (Re)training. It involves generating adversarial examples and training the model with it, to increase robustness.…"/>
          <p:cNvSpPr txBox="1">
            <a:spLocks noGrp="1"/>
          </p:cNvSpPr>
          <p:nvPr>
            <p:ph type="body" idx="1"/>
          </p:nvPr>
        </p:nvSpPr>
        <p:spPr>
          <a:prstGeom prst="rect">
            <a:avLst/>
          </a:prstGeom>
        </p:spPr>
        <p:txBody>
          <a:bodyPr/>
          <a:lstStyle/>
          <a:p>
            <a:r>
              <a:t>Another more popular and robust technique is </a:t>
            </a:r>
            <a:r>
              <a:rPr i="1"/>
              <a:t>Adversarial (Re)training</a:t>
            </a:r>
            <a:r>
              <a:t>. It involves generating adversarial examples and training the model with it, to increase robustness.</a:t>
            </a:r>
          </a:p>
          <a:p>
            <a:r>
              <a:t>From the results, adversarial training increased the robustness of neural networks for one-step attack (Eg. FGSM) but would not help under computationally intensive iterative attacks.</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Another defence, called Adversarial Detecting, involves first classifying the input as Outlier before feeding it into the classifier.…"/>
          <p:cNvSpPr txBox="1">
            <a:spLocks noGrp="1"/>
          </p:cNvSpPr>
          <p:nvPr>
            <p:ph type="body" idx="1"/>
          </p:nvPr>
        </p:nvSpPr>
        <p:spPr>
          <a:prstGeom prst="rect">
            <a:avLst/>
          </a:prstGeom>
        </p:spPr>
        <p:txBody>
          <a:bodyPr/>
          <a:lstStyle/>
          <a:p>
            <a:pPr marL="422275" indent="-422275" defTabSz="554990">
              <a:spcBef>
                <a:spcPts val="3900"/>
              </a:spcBef>
              <a:defRPr sz="3040"/>
            </a:pPr>
            <a:r>
              <a:t>Another defence, called </a:t>
            </a:r>
            <a:r>
              <a:rPr i="1"/>
              <a:t>Adversarial Detecting</a:t>
            </a:r>
            <a:r>
              <a:t>, involves first classifying the input as Outlier before feeding it into the classifier.</a:t>
            </a:r>
          </a:p>
          <a:p>
            <a:pPr marL="422275" indent="-422275" defTabSz="554990">
              <a:spcBef>
                <a:spcPts val="3900"/>
              </a:spcBef>
              <a:defRPr sz="3040"/>
            </a:pPr>
            <a:r>
              <a:t>A simple method involves constructing a Neural Network classifier to predict the probability of an input being adversarial.</a:t>
            </a:r>
          </a:p>
          <a:p>
            <a:pPr marL="422275" indent="-422275" defTabSz="554990">
              <a:spcBef>
                <a:spcPts val="3900"/>
              </a:spcBef>
              <a:defRPr sz="3040"/>
            </a:pPr>
            <a:r>
              <a:t>SafetyNet extract each ReLU layer’s output as the features of the adversarial detector and detects adversarial images by RBF-SVM. The authors claimed that their method is hard to be defeated by adversaries even when adversaries know the detector, since it is difficult for adversaries to find an optimal value, for both adversarial examples and new features of SafetyNet detector.</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Peculiar Properties of Adversarial Examples"/>
          <p:cNvSpPr txBox="1">
            <a:spLocks noGrp="1"/>
          </p:cNvSpPr>
          <p:nvPr>
            <p:ph type="title"/>
          </p:nvPr>
        </p:nvSpPr>
        <p:spPr>
          <a:xfrm>
            <a:off x="952500" y="3797300"/>
            <a:ext cx="11099800" cy="2159000"/>
          </a:xfrm>
          <a:prstGeom prst="rect">
            <a:avLst/>
          </a:prstGeom>
        </p:spPr>
        <p:txBody>
          <a:bodyPr/>
          <a:lstStyle>
            <a:lvl1pPr defTabSz="484886">
              <a:defRPr sz="6640"/>
            </a:lvl1pPr>
          </a:lstStyle>
          <a:p>
            <a:r>
              <a:t>Peculiar Properties of Adversarial Examples</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Existence of Adversarial Examples"/>
          <p:cNvSpPr txBox="1">
            <a:spLocks noGrp="1"/>
          </p:cNvSpPr>
          <p:nvPr>
            <p:ph type="title"/>
          </p:nvPr>
        </p:nvSpPr>
        <p:spPr>
          <a:prstGeom prst="rect">
            <a:avLst/>
          </a:prstGeom>
        </p:spPr>
        <p:txBody>
          <a:bodyPr/>
          <a:lstStyle>
            <a:lvl1pPr defTabSz="484886">
              <a:defRPr sz="6640"/>
            </a:lvl1pPr>
          </a:lstStyle>
          <a:p>
            <a:r>
              <a:t>Existence of Adversarial Examples</a:t>
            </a:r>
          </a:p>
        </p:txBody>
      </p:sp>
      <p:sp>
        <p:nvSpPr>
          <p:cNvPr id="196" name="An explanation of these attacks lies in the fact that neural networks are trained with limited data, and the space of total number of possible inputs is enormous.…"/>
          <p:cNvSpPr txBox="1">
            <a:spLocks noGrp="1"/>
          </p:cNvSpPr>
          <p:nvPr>
            <p:ph type="body" idx="1"/>
          </p:nvPr>
        </p:nvSpPr>
        <p:spPr>
          <a:prstGeom prst="rect">
            <a:avLst/>
          </a:prstGeom>
        </p:spPr>
        <p:txBody>
          <a:bodyPr/>
          <a:lstStyle/>
          <a:p>
            <a:r>
              <a:rPr dirty="0"/>
              <a:t>An explanation of these attacks lies in the fact that neural networks are trained with limited data, and the space of total number of possible inputs is enormous.</a:t>
            </a:r>
          </a:p>
          <a:p>
            <a:r>
              <a:rPr dirty="0"/>
              <a:t>For example, if we consider the space of binary images of size 28x28, the total number of such images is 2</a:t>
            </a:r>
            <a:r>
              <a:rPr baseline="31999" dirty="0"/>
              <a:t>784</a:t>
            </a:r>
            <a:r>
              <a:rPr dirty="0"/>
              <a:t>, and the number of training images is of the order of 10</a:t>
            </a:r>
            <a:r>
              <a:rPr baseline="31999" dirty="0"/>
              <a:t>5</a:t>
            </a:r>
            <a:r>
              <a:rPr dirty="0"/>
              <a:t>, which is negligible.</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Therefore neural networks develop &quot;shadows&quot;, which are regions where the input isn’t well defined, but the output is.…"/>
          <p:cNvSpPr txBox="1">
            <a:spLocks noGrp="1"/>
          </p:cNvSpPr>
          <p:nvPr>
            <p:ph type="body" idx="1"/>
          </p:nvPr>
        </p:nvSpPr>
        <p:spPr>
          <a:prstGeom prst="rect">
            <a:avLst/>
          </a:prstGeom>
        </p:spPr>
        <p:txBody>
          <a:bodyPr/>
          <a:lstStyle/>
          <a:p>
            <a:r>
              <a:t>Therefore neural networks develop "shadows", which are regions where the input isn’t well defined, but the output is.</a:t>
            </a:r>
          </a:p>
          <a:p>
            <a:r>
              <a:t>Small perturbations to a correct input may cause it to lie in one such "shadow" of misclassification while remaining perceptibly close to original.</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https://cs.stanford.edu/people/karpathy/convnetjs/demo/classify2d.html"/>
          <p:cNvSpPr txBox="1">
            <a:spLocks noGrp="1"/>
          </p:cNvSpPr>
          <p:nvPr>
            <p:ph type="body" idx="13"/>
          </p:nvPr>
        </p:nvSpPr>
        <p:spPr>
          <a:prstGeom prst="rect">
            <a:avLst/>
          </a:prstGeom>
        </p:spPr>
        <p:txBody>
          <a:bodyPr/>
          <a:lstStyle>
            <a:lvl1pPr>
              <a:defRPr i="0" u="sng">
                <a:hlinkClick r:id="rId2"/>
              </a:defRPr>
            </a:lvl1pPr>
          </a:lstStyle>
          <a:p>
            <a:pPr>
              <a:defRPr u="none"/>
            </a:pPr>
            <a:r>
              <a:rPr u="sng" dirty="0">
                <a:hlinkClick r:id="rId2"/>
              </a:rPr>
              <a:t>https://cs.stanford.edu/people/karpathy/convnetjs/demo/classify2d.html</a:t>
            </a:r>
          </a:p>
        </p:txBody>
      </p:sp>
      <p:sp>
        <p:nvSpPr>
          <p:cNvPr id="201" name="Live Example"/>
          <p:cNvSpPr txBox="1">
            <a:spLocks noGrp="1"/>
          </p:cNvSpPr>
          <p:nvPr>
            <p:ph type="body" idx="14"/>
          </p:nvPr>
        </p:nvSpPr>
        <p:spPr>
          <a:prstGeom prst="rect">
            <a:avLst/>
          </a:prstGeom>
        </p:spPr>
        <p:txBody>
          <a:bodyPr/>
          <a:lstStyle/>
          <a:p>
            <a:r>
              <a:t>Live Example</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Facets of Security"/>
          <p:cNvSpPr txBox="1">
            <a:spLocks noGrp="1"/>
          </p:cNvSpPr>
          <p:nvPr>
            <p:ph type="title"/>
          </p:nvPr>
        </p:nvSpPr>
        <p:spPr>
          <a:prstGeom prst="rect">
            <a:avLst/>
          </a:prstGeom>
        </p:spPr>
        <p:txBody>
          <a:bodyPr/>
          <a:lstStyle/>
          <a:p>
            <a:r>
              <a:t>Facets of Security</a:t>
            </a:r>
          </a:p>
        </p:txBody>
      </p:sp>
      <p:sp>
        <p:nvSpPr>
          <p:cNvPr id="125" name="The security is concerned with Confidentiality, Integrity and Availability.…"/>
          <p:cNvSpPr txBox="1">
            <a:spLocks noGrp="1"/>
          </p:cNvSpPr>
          <p:nvPr>
            <p:ph type="body" idx="1"/>
          </p:nvPr>
        </p:nvSpPr>
        <p:spPr>
          <a:prstGeom prst="rect">
            <a:avLst/>
          </a:prstGeom>
        </p:spPr>
        <p:txBody>
          <a:bodyPr/>
          <a:lstStyle/>
          <a:p>
            <a:r>
              <a:t>The security is concerned with Confidentiality, Integrity and Availability.</a:t>
            </a:r>
          </a:p>
          <a:p>
            <a:r>
              <a:t>Availability is not a concern of Deep Learning models. Therefore, discussion is limited to Confidentiality and Integrity.</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Transferability"/>
          <p:cNvSpPr txBox="1">
            <a:spLocks noGrp="1"/>
          </p:cNvSpPr>
          <p:nvPr>
            <p:ph type="title"/>
          </p:nvPr>
        </p:nvSpPr>
        <p:spPr>
          <a:prstGeom prst="rect">
            <a:avLst/>
          </a:prstGeom>
        </p:spPr>
        <p:txBody>
          <a:bodyPr/>
          <a:lstStyle/>
          <a:p>
            <a:r>
              <a:t>Transferability</a:t>
            </a:r>
          </a:p>
        </p:txBody>
      </p:sp>
      <p:sp>
        <p:nvSpPr>
          <p:cNvPr id="204" name="Szegedy et al. first found that adversarial examples generated based on a neural network can fool the same neural networks trained by different datasets.…"/>
          <p:cNvSpPr txBox="1">
            <a:spLocks noGrp="1"/>
          </p:cNvSpPr>
          <p:nvPr>
            <p:ph type="body" idx="1"/>
          </p:nvPr>
        </p:nvSpPr>
        <p:spPr>
          <a:prstGeom prst="rect">
            <a:avLst/>
          </a:prstGeom>
        </p:spPr>
        <p:txBody>
          <a:bodyPr/>
          <a:lstStyle/>
          <a:p>
            <a:pPr marL="426719" indent="-426719" defTabSz="560831">
              <a:spcBef>
                <a:spcPts val="4000"/>
              </a:spcBef>
              <a:defRPr sz="3072"/>
            </a:pPr>
            <a:r>
              <a:t>Szegedy </a:t>
            </a:r>
            <a:r>
              <a:rPr i="1"/>
              <a:t>et al.</a:t>
            </a:r>
            <a:r>
              <a:t> first found that adversarial examples generated based on a neural network can fool the same neural networks trained by different datasets. </a:t>
            </a:r>
          </a:p>
          <a:p>
            <a:pPr marL="426719" indent="-426719" defTabSz="560831">
              <a:spcBef>
                <a:spcPts val="4000"/>
              </a:spcBef>
              <a:defRPr sz="3072"/>
            </a:pPr>
            <a:r>
              <a:t>Papernot </a:t>
            </a:r>
            <a:r>
              <a:rPr i="1"/>
              <a:t>et al.</a:t>
            </a:r>
            <a:r>
              <a:t> found that adversarial examples generated based on a neural network can fool other neural networks with different architectures, even other classifiers trained by different machine learning algorithms.</a:t>
            </a:r>
          </a:p>
          <a:p>
            <a:pPr marL="426719" indent="-426719" defTabSz="560831">
              <a:spcBef>
                <a:spcPts val="4000"/>
              </a:spcBef>
              <a:defRPr sz="3072"/>
            </a:pPr>
            <a:r>
              <a:t>Attackers can train a substitute neural network model and then generate adversarial examples against substitute model. Then victim will be vulnerable to these adversarial examples due to transferability.</a:t>
            </a:r>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Conclusion"/>
          <p:cNvSpPr txBox="1">
            <a:spLocks noGrp="1"/>
          </p:cNvSpPr>
          <p:nvPr>
            <p:ph type="title"/>
          </p:nvPr>
        </p:nvSpPr>
        <p:spPr>
          <a:prstGeom prst="rect">
            <a:avLst/>
          </a:prstGeom>
        </p:spPr>
        <p:txBody>
          <a:bodyPr/>
          <a:lstStyle/>
          <a:p>
            <a:r>
              <a:t>Conclusion</a:t>
            </a:r>
          </a:p>
        </p:txBody>
      </p:sp>
      <p:sp>
        <p:nvSpPr>
          <p:cNvPr id="207" name="As we move toward a future that incorporates more and more neural networks and deep learning algorithms in our daily lives we have to be careful to remember that these models can be fooled very easily. Despite the fact that neural networks are to some extent biologically inspired and have near (or super) human capabilities in a wide variety of tasks, adversarial examples teach us that their method of operation is nothing like how real biological creatures work. As we’ve seen neural networks can fail quite easily and catastrophically, in ways that are completely alien to us humans."/>
          <p:cNvSpPr txBox="1">
            <a:spLocks noGrp="1"/>
          </p:cNvSpPr>
          <p:nvPr>
            <p:ph type="body" idx="1"/>
          </p:nvPr>
        </p:nvSpPr>
        <p:spPr>
          <a:prstGeom prst="rect">
            <a:avLst/>
          </a:prstGeom>
        </p:spPr>
        <p:txBody>
          <a:bodyPr/>
          <a:lstStyle/>
          <a:p>
            <a:r>
              <a:t>As we move toward a future that incorporates more and more neural networks and deep learning algorithms in our daily lives we have to be careful to remember that these models can be fooled very easily. Despite the fact that neural networks are to some extent biologically inspired and have near (or super) human capabilities in a wide variety of tasks, adversarial examples teach us that their method of operation is nothing like how real biological creatures work. As we’ve seen neural networks can fail quite easily and catastrophically, in ways that are completely alien to us humans.</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References"/>
          <p:cNvSpPr txBox="1">
            <a:spLocks noGrp="1"/>
          </p:cNvSpPr>
          <p:nvPr>
            <p:ph type="title"/>
          </p:nvPr>
        </p:nvSpPr>
        <p:spPr>
          <a:prstGeom prst="rect">
            <a:avLst/>
          </a:prstGeom>
        </p:spPr>
        <p:txBody>
          <a:bodyPr/>
          <a:lstStyle/>
          <a:p>
            <a:r>
              <a:t>References</a:t>
            </a:r>
          </a:p>
        </p:txBody>
      </p:sp>
      <p:sp>
        <p:nvSpPr>
          <p:cNvPr id="210" name="https://ml.berkeley.edu/blog/2018/01/10/adversarial-examples/…"/>
          <p:cNvSpPr txBox="1">
            <a:spLocks noGrp="1"/>
          </p:cNvSpPr>
          <p:nvPr>
            <p:ph type="body" idx="1"/>
          </p:nvPr>
        </p:nvSpPr>
        <p:spPr>
          <a:prstGeom prst="rect">
            <a:avLst/>
          </a:prstGeom>
        </p:spPr>
        <p:txBody>
          <a:bodyPr/>
          <a:lstStyle/>
          <a:p>
            <a:r>
              <a:rPr u="sng" dirty="0">
                <a:hlinkClick r:id="rId2"/>
              </a:rPr>
              <a:t>https://ml.berkeley.edu/blog/2018/01/10/adversarial-examples/</a:t>
            </a:r>
          </a:p>
          <a:p>
            <a:r>
              <a:rPr u="sng" dirty="0">
                <a:hlinkClick r:id="rId3"/>
              </a:rPr>
              <a:t>http://bair.berkeley.edu/blog/2017/12/30/yolo-attack/</a:t>
            </a:r>
          </a:p>
          <a:p>
            <a:r>
              <a:rPr u="sng" dirty="0">
                <a:hlinkClick r:id="rId4"/>
              </a:rPr>
              <a:t>https://blog.openai.com/adversarial-example-research/</a:t>
            </a:r>
          </a:p>
          <a:p>
            <a:r>
              <a:rPr u="sng" dirty="0">
                <a:hlinkClick r:id="rId5"/>
              </a:rPr>
              <a:t>https://arxiv.org/pdf/1412.6572.pdf</a:t>
            </a:r>
          </a:p>
          <a:p>
            <a:r>
              <a:rPr u="sng" dirty="0">
                <a:hlinkClick r:id="rId6"/>
              </a:rPr>
              <a:t>https://arxiv.org/pdf/1312.6199.pdf</a:t>
            </a:r>
          </a:p>
          <a:p>
            <a:r>
              <a:rPr u="sng" dirty="0">
                <a:hlinkClick r:id="rId7"/>
              </a:rPr>
              <a:t>https://arxiv.org/pdf/1712.07107.pdf</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 name="Fin."/>
          <p:cNvSpPr txBox="1">
            <a:spLocks noGrp="1"/>
          </p:cNvSpPr>
          <p:nvPr>
            <p:ph type="body" idx="14"/>
          </p:nvPr>
        </p:nvSpPr>
        <p:spPr>
          <a:prstGeom prst="rect">
            <a:avLst/>
          </a:prstGeom>
        </p:spPr>
        <p:txBody>
          <a:bodyPr/>
          <a:lstStyle>
            <a:lvl1pPr>
              <a:defRPr i="1">
                <a:latin typeface="Helvetica Neue"/>
                <a:ea typeface="Helvetica Neue"/>
                <a:cs typeface="Helvetica Neue"/>
                <a:sym typeface="Helvetica Neue"/>
              </a:defRPr>
            </a:lvl1pPr>
          </a:lstStyle>
          <a:p>
            <a:r>
              <a:t>Fin.</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Confidentiality in Deep Learning"/>
          <p:cNvSpPr txBox="1">
            <a:spLocks noGrp="1"/>
          </p:cNvSpPr>
          <p:nvPr>
            <p:ph type="title"/>
          </p:nvPr>
        </p:nvSpPr>
        <p:spPr>
          <a:prstGeom prst="rect">
            <a:avLst/>
          </a:prstGeom>
        </p:spPr>
        <p:txBody>
          <a:bodyPr/>
          <a:lstStyle>
            <a:lvl1pPr defTabSz="484886">
              <a:defRPr sz="6640"/>
            </a:lvl1pPr>
          </a:lstStyle>
          <a:p>
            <a:r>
              <a:t>Confidentiality in Deep Learning</a:t>
            </a:r>
          </a:p>
        </p:txBody>
      </p:sp>
      <p:sp>
        <p:nvSpPr>
          <p:cNvPr id="128" name="Designing and successful training of large Deep Learning models is an expensive task.…"/>
          <p:cNvSpPr txBox="1">
            <a:spLocks noGrp="1"/>
          </p:cNvSpPr>
          <p:nvPr>
            <p:ph type="body" idx="1"/>
          </p:nvPr>
        </p:nvSpPr>
        <p:spPr>
          <a:prstGeom prst="rect">
            <a:avLst/>
          </a:prstGeom>
        </p:spPr>
        <p:txBody>
          <a:bodyPr/>
          <a:lstStyle/>
          <a:p>
            <a:r>
              <a:t>Designing and successful training of large Deep Learning models is an expensive task.</a:t>
            </a:r>
          </a:p>
          <a:p>
            <a:r>
              <a:t>Training requires large amounts of data. In "The Unreasonable Effectiveness of Data", Peter Norvig argues that for Machine Learning models, more data is better than a more sophisticated algorithm. For many commercial applications, this data used for training is private.</a:t>
            </a:r>
          </a:p>
          <a:p>
            <a:r>
              <a:t>Therefore, it is essential to keep the properties of the model confidential.</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Integrity of Deep Learning Models"/>
          <p:cNvSpPr txBox="1">
            <a:spLocks noGrp="1"/>
          </p:cNvSpPr>
          <p:nvPr>
            <p:ph type="title"/>
          </p:nvPr>
        </p:nvSpPr>
        <p:spPr>
          <a:prstGeom prst="rect">
            <a:avLst/>
          </a:prstGeom>
        </p:spPr>
        <p:txBody>
          <a:bodyPr/>
          <a:lstStyle>
            <a:lvl1pPr defTabSz="484886">
              <a:defRPr sz="6640"/>
            </a:lvl1pPr>
          </a:lstStyle>
          <a:p>
            <a:r>
              <a:t>Integrity of Deep Learning Models</a:t>
            </a:r>
          </a:p>
        </p:txBody>
      </p:sp>
      <p:sp>
        <p:nvSpPr>
          <p:cNvPr id="131" name="However, todays discussion shall remain focused on the Integrity of Deep Learning.…"/>
          <p:cNvSpPr txBox="1">
            <a:spLocks noGrp="1"/>
          </p:cNvSpPr>
          <p:nvPr>
            <p:ph type="body" idx="1"/>
          </p:nvPr>
        </p:nvSpPr>
        <p:spPr>
          <a:prstGeom prst="rect">
            <a:avLst/>
          </a:prstGeom>
        </p:spPr>
        <p:txBody>
          <a:bodyPr/>
          <a:lstStyle/>
          <a:p>
            <a:r>
              <a:t>However, todays discussion shall remain focused on the Integrity of Deep Learning.</a:t>
            </a:r>
          </a:p>
          <a:p>
            <a:r>
              <a:t>Compromising the integrity of Machine Learning implies crafting inputs to the model that deliberately try to undermine the efficiency of the the model.</a:t>
            </a:r>
          </a:p>
          <a:p>
            <a:r>
              <a:t>Such inputs are called "Adversarial examples".</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The Threat Model"/>
          <p:cNvSpPr txBox="1">
            <a:spLocks noGrp="1"/>
          </p:cNvSpPr>
          <p:nvPr>
            <p:ph type="title"/>
          </p:nvPr>
        </p:nvSpPr>
        <p:spPr>
          <a:prstGeom prst="rect">
            <a:avLst/>
          </a:prstGeom>
        </p:spPr>
        <p:txBody>
          <a:bodyPr/>
          <a:lstStyle/>
          <a:p>
            <a:r>
              <a:t>The Threat Model</a:t>
            </a:r>
          </a:p>
        </p:txBody>
      </p:sp>
      <p:sp>
        <p:nvSpPr>
          <p:cNvPr id="134" name="The adversaries can attack only at the testing/deploying stage. They can tamper only the input data in the testing stage after the victim deep learning model is trained.…"/>
          <p:cNvSpPr txBox="1">
            <a:spLocks noGrp="1"/>
          </p:cNvSpPr>
          <p:nvPr>
            <p:ph type="body" idx="1"/>
          </p:nvPr>
        </p:nvSpPr>
        <p:spPr>
          <a:prstGeom prst="rect">
            <a:avLst/>
          </a:prstGeom>
        </p:spPr>
        <p:txBody>
          <a:bodyPr/>
          <a:lstStyle/>
          <a:p>
            <a:r>
              <a:t>The adversaries can attack only at the testing/deploying stage. They can tamper only the input data in the testing stage after the victim deep learning model is trained.</a:t>
            </a:r>
          </a:p>
          <a:p>
            <a:r>
              <a:t>Since the great performance achieved by deep learning, we only study the attacks against deep neural network- based models.</a:t>
            </a:r>
          </a:p>
          <a:p>
            <a:r>
              <a:t>The adversaries target only integrity. Integrity is presented by the performance metrics (e.g., accuracy, F1 score), which is essential to a deep learning model.</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Case Study: Image mis-classification using Adversarial examples"/>
          <p:cNvSpPr txBox="1">
            <a:spLocks noGrp="1"/>
          </p:cNvSpPr>
          <p:nvPr>
            <p:ph type="title"/>
          </p:nvPr>
        </p:nvSpPr>
        <p:spPr>
          <a:prstGeom prst="rect">
            <a:avLst/>
          </a:prstGeom>
        </p:spPr>
        <p:txBody>
          <a:bodyPr/>
          <a:lstStyle>
            <a:lvl1pPr defTabSz="368045">
              <a:defRPr sz="5040"/>
            </a:lvl1pPr>
          </a:lstStyle>
          <a:p>
            <a:r>
              <a:t>Case Study: Image mis-classification using Adversarial examples</a:t>
            </a:r>
          </a:p>
        </p:txBody>
      </p:sp>
      <p:sp>
        <p:nvSpPr>
          <p:cNvPr id="137" name="The most popular examples of attacks against Deep Learning models are of Adversarial examples generated for the task of Image Classification/Object detection.…"/>
          <p:cNvSpPr txBox="1">
            <a:spLocks noGrp="1"/>
          </p:cNvSpPr>
          <p:nvPr>
            <p:ph type="body" idx="1"/>
          </p:nvPr>
        </p:nvSpPr>
        <p:spPr>
          <a:prstGeom prst="rect">
            <a:avLst/>
          </a:prstGeom>
        </p:spPr>
        <p:txBody>
          <a:bodyPr/>
          <a:lstStyle/>
          <a:p>
            <a:r>
              <a:t>The most popular examples of attacks against Deep Learning models are of Adversarial examples generated for the task of Image Classification/Object detection.</a:t>
            </a:r>
          </a:p>
          <a:p>
            <a:r>
              <a:t>These typically work by adding well-crafted noise to the original image which leads to them getting misclassified, while they may appear innocuous to human eyes.</a:t>
            </a:r>
          </a:p>
          <a:p>
            <a:r>
              <a:t>In 2017, a paper by Ivan Evtimov </a:t>
            </a:r>
            <a:r>
              <a:rPr i="1"/>
              <a:t>et al. </a:t>
            </a:r>
            <a:r>
              <a:t>showed that adversarial examples can even work by printing the image on paper and capturing it using a smartphone camera.</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9" name="adversarial_img_1.png" descr="adversarial_img_1.png"/>
          <p:cNvPicPr>
            <a:picLocks noGrp="1" noChangeAspect="1"/>
          </p:cNvPicPr>
          <p:nvPr>
            <p:ph type="pic" idx="14"/>
          </p:nvPr>
        </p:nvPicPr>
        <p:blipFill>
          <a:blip r:embed="rId2">
            <a:extLst/>
          </a:blip>
          <a:srcRect/>
          <a:stretch>
            <a:fillRect/>
          </a:stretch>
        </p:blipFill>
        <p:spPr>
          <a:xfrm>
            <a:off x="2324729" y="1199256"/>
            <a:ext cx="8355030" cy="3164246"/>
          </a:xfrm>
          <a:prstGeom prst="rect">
            <a:avLst/>
          </a:prstGeom>
        </p:spPr>
      </p:pic>
      <p:pic>
        <p:nvPicPr>
          <p:cNvPr id="140" name="image1.png" descr="image1.png"/>
          <p:cNvPicPr>
            <a:picLocks noGrp="1" noChangeAspect="1"/>
          </p:cNvPicPr>
          <p:nvPr>
            <p:ph type="pic" idx="15"/>
          </p:nvPr>
        </p:nvPicPr>
        <p:blipFill>
          <a:blip r:embed="rId3">
            <a:extLst/>
          </a:blip>
          <a:srcRect l="5436" r="5436"/>
          <a:stretch>
            <a:fillRect/>
          </a:stretch>
        </p:blipFill>
        <p:spPr>
          <a:xfrm>
            <a:off x="5057179" y="4824015"/>
            <a:ext cx="2890486" cy="4321964"/>
          </a:xfrm>
          <a:prstGeom prst="rect">
            <a:avLst/>
          </a:prstGeom>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 name="combined_0.png" descr="combined_0.png"/>
          <p:cNvPicPr>
            <a:picLocks noGrp="1" noChangeAspect="1"/>
          </p:cNvPicPr>
          <p:nvPr>
            <p:ph type="pic" idx="13"/>
          </p:nvPr>
        </p:nvPicPr>
        <p:blipFill>
          <a:blip r:embed="rId2">
            <a:extLst/>
          </a:blip>
          <a:srcRect/>
          <a:stretch>
            <a:fillRect/>
          </a:stretch>
        </p:blipFill>
        <p:spPr>
          <a:xfrm>
            <a:off x="2602904" y="5425085"/>
            <a:ext cx="7798865" cy="3119546"/>
          </a:xfrm>
          <a:prstGeom prst="rect">
            <a:avLst/>
          </a:prstGeom>
        </p:spPr>
      </p:pic>
      <p:pic>
        <p:nvPicPr>
          <p:cNvPr id="143" name="face.png" descr="face.png"/>
          <p:cNvPicPr>
            <a:picLocks noGrp="1" noChangeAspect="1"/>
          </p:cNvPicPr>
          <p:nvPr>
            <p:ph type="pic" idx="14"/>
          </p:nvPr>
        </p:nvPicPr>
        <p:blipFill>
          <a:blip r:embed="rId3">
            <a:extLst/>
          </a:blip>
          <a:srcRect t="3651" b="3651"/>
          <a:stretch>
            <a:fillRect/>
          </a:stretch>
        </p:blipFill>
        <p:spPr>
          <a:xfrm>
            <a:off x="1282615" y="1437481"/>
            <a:ext cx="10439497" cy="2687492"/>
          </a:xfrm>
          <a:prstGeom prst="rect">
            <a:avLst/>
          </a:prstGeom>
        </p:spPr>
      </p:pic>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926</TotalTime>
  <Words>1719</Words>
  <Application>Microsoft Office PowerPoint</Application>
  <PresentationFormat>Custom</PresentationFormat>
  <Paragraphs>137</Paragraphs>
  <Slides>33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Helvetica Light</vt:lpstr>
      <vt:lpstr>Helvetica Neue</vt:lpstr>
      <vt:lpstr>Helvetica Neue Light</vt:lpstr>
      <vt:lpstr>Helvetica Neue Medium</vt:lpstr>
      <vt:lpstr>Helvetica Neue Thin</vt:lpstr>
      <vt:lpstr>Menlo</vt:lpstr>
      <vt:lpstr>White</vt:lpstr>
      <vt:lpstr>“All is green with deep learning” Not Quite  CASE STUDY : ADVERSERIAL EXAMPLES  </vt:lpstr>
      <vt:lpstr>PowerPoint Presentation</vt:lpstr>
      <vt:lpstr>Facets of Security</vt:lpstr>
      <vt:lpstr>Confidentiality in Deep Learning</vt:lpstr>
      <vt:lpstr>Integrity of Deep Learning Models</vt:lpstr>
      <vt:lpstr>The Threat Model</vt:lpstr>
      <vt:lpstr>Case Study: Image mis-classification using Adversarial examples</vt:lpstr>
      <vt:lpstr>PowerPoint Presentation</vt:lpstr>
      <vt:lpstr>PowerPoint Presentation</vt:lpstr>
      <vt:lpstr>PowerPoint Presentation</vt:lpstr>
      <vt:lpstr>Why are these attacks dangerous?</vt:lpstr>
      <vt:lpstr>Generating Adversarial Examples</vt:lpstr>
      <vt:lpstr>PowerPoint Presentation</vt:lpstr>
      <vt:lpstr>PowerPoint Presentation</vt:lpstr>
      <vt:lpstr>PowerPoint Presentation</vt:lpstr>
      <vt:lpstr>Generating Adversarial Examples for MNIST</vt:lpstr>
      <vt:lpstr>PowerPoint Presentation</vt:lpstr>
      <vt:lpstr>PowerPoint Presentation</vt:lpstr>
      <vt:lpstr>PowerPoint Presentation</vt:lpstr>
      <vt:lpstr>PowerPoint Presentation</vt:lpstr>
      <vt:lpstr>Defending against Adversarial Examples</vt:lpstr>
      <vt:lpstr>PowerPoint Presentation</vt:lpstr>
      <vt:lpstr>PowerPoint Presentation</vt:lpstr>
      <vt:lpstr>PowerPoint Presentation</vt:lpstr>
      <vt:lpstr>PowerPoint Presentation</vt:lpstr>
      <vt:lpstr>Peculiar Properties of Adversarial Examples</vt:lpstr>
      <vt:lpstr>Existence of Adversarial Examples</vt:lpstr>
      <vt:lpstr>PowerPoint Presentation</vt:lpstr>
      <vt:lpstr>PowerPoint Presentation</vt:lpstr>
      <vt:lpstr>Transferability</vt:lpstr>
      <vt:lpstr>Conclusion</vt:lpstr>
      <vt:lpstr>References</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Security Concerns in Machine Learning: Compromising the Integrity of Deep Learning Models</dc:title>
  <dc:creator>prateek thakur</dc:creator>
  <cp:lastModifiedBy>prateek thakur</cp:lastModifiedBy>
  <cp:revision>8</cp:revision>
  <dcterms:modified xsi:type="dcterms:W3CDTF">2018-03-08T05:14:52Z</dcterms:modified>
</cp:coreProperties>
</file>